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48" r:id="rId5"/>
    <p:sldMasterId id="2147483860" r:id="rId6"/>
  </p:sldMasterIdLst>
  <p:sldIdLst>
    <p:sldId id="260" r:id="rId7"/>
    <p:sldId id="257" r:id="rId8"/>
    <p:sldId id="321" r:id="rId9"/>
    <p:sldId id="261" r:id="rId10"/>
    <p:sldId id="262" r:id="rId11"/>
    <p:sldId id="263" r:id="rId12"/>
    <p:sldId id="264" r:id="rId13"/>
    <p:sldId id="265" r:id="rId14"/>
    <p:sldId id="266" r:id="rId15"/>
    <p:sldId id="267" r:id="rId16"/>
    <p:sldId id="268" r:id="rId17"/>
    <p:sldId id="269" r:id="rId18"/>
    <p:sldId id="322" r:id="rId19"/>
    <p:sldId id="270" r:id="rId20"/>
    <p:sldId id="286" r:id="rId21"/>
    <p:sldId id="271" r:id="rId22"/>
    <p:sldId id="272" r:id="rId23"/>
    <p:sldId id="273" r:id="rId24"/>
    <p:sldId id="323" r:id="rId25"/>
    <p:sldId id="289" r:id="rId26"/>
    <p:sldId id="290" r:id="rId27"/>
    <p:sldId id="297" r:id="rId28"/>
    <p:sldId id="293" r:id="rId29"/>
    <p:sldId id="299" r:id="rId30"/>
    <p:sldId id="294" r:id="rId31"/>
    <p:sldId id="291" r:id="rId32"/>
    <p:sldId id="298" r:id="rId33"/>
    <p:sldId id="292" r:id="rId34"/>
    <p:sldId id="324" r:id="rId35"/>
    <p:sldId id="295" r:id="rId36"/>
    <p:sldId id="296" r:id="rId37"/>
    <p:sldId id="300" r:id="rId38"/>
    <p:sldId id="301" r:id="rId39"/>
    <p:sldId id="325" r:id="rId40"/>
    <p:sldId id="302" r:id="rId41"/>
    <p:sldId id="303" r:id="rId42"/>
    <p:sldId id="304" r:id="rId43"/>
    <p:sldId id="305" r:id="rId44"/>
    <p:sldId id="326" r:id="rId45"/>
    <p:sldId id="306" r:id="rId46"/>
    <p:sldId id="307" r:id="rId47"/>
    <p:sldId id="309" r:id="rId48"/>
    <p:sldId id="312" r:id="rId49"/>
    <p:sldId id="310" r:id="rId50"/>
    <p:sldId id="311" r:id="rId51"/>
    <p:sldId id="313" r:id="rId52"/>
    <p:sldId id="314" r:id="rId53"/>
    <p:sldId id="315"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1A747E"/>
    <a:srgbClr val="FFFFFF"/>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C5A1B-31BC-47A5-93E4-7B471BE2CA6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86E1C2-D184-470B-8F03-7F19E1567D17}">
      <dgm:prSet phldrT="[Text]"/>
      <dgm:spPr>
        <a:solidFill>
          <a:schemeClr val="bg1"/>
        </a:solidFill>
        <a:ln>
          <a:solidFill>
            <a:schemeClr val="tx1"/>
          </a:solidFill>
        </a:ln>
      </dgm:spPr>
      <dgm:t>
        <a:bodyPr/>
        <a:lstStyle/>
        <a:p>
          <a:r>
            <a:rPr lang="en-US" dirty="0" smtClean="0">
              <a:solidFill>
                <a:schemeClr val="tx1"/>
              </a:solidFill>
            </a:rPr>
            <a:t>EXW</a:t>
          </a:r>
          <a:endParaRPr lang="en-US" dirty="0">
            <a:solidFill>
              <a:schemeClr val="tx1"/>
            </a:solidFill>
          </a:endParaRPr>
        </a:p>
      </dgm:t>
    </dgm:pt>
    <dgm:pt modelId="{AC53DCD8-B95F-4E0E-9816-EA551D775A23}" type="parTrans" cxnId="{A634A0B8-953E-496B-98A7-55D05F31A40C}">
      <dgm:prSet/>
      <dgm:spPr/>
      <dgm:t>
        <a:bodyPr/>
        <a:lstStyle/>
        <a:p>
          <a:endParaRPr lang="en-US"/>
        </a:p>
      </dgm:t>
    </dgm:pt>
    <dgm:pt modelId="{138049CC-AF5D-4C8F-B7B3-B0D24C488A2A}" type="sibTrans" cxnId="{A634A0B8-953E-496B-98A7-55D05F31A40C}">
      <dgm:prSet/>
      <dgm:spPr/>
      <dgm:t>
        <a:bodyPr/>
        <a:lstStyle/>
        <a:p>
          <a:endParaRPr lang="en-US"/>
        </a:p>
      </dgm:t>
    </dgm:pt>
    <dgm:pt modelId="{D1A7E91D-7734-4E5A-9799-B5D1A0B8DCBE}">
      <dgm:prSet phldrT="[Text]"/>
      <dgm:spPr>
        <a:solidFill>
          <a:schemeClr val="bg1">
            <a:alpha val="90000"/>
          </a:schemeClr>
        </a:solidFill>
        <a:ln>
          <a:solidFill>
            <a:schemeClr val="tx1">
              <a:alpha val="90000"/>
            </a:schemeClr>
          </a:solidFill>
        </a:ln>
      </dgm:spPr>
      <dgm:t>
        <a:bodyPr/>
        <a:lstStyle/>
        <a:p>
          <a:r>
            <a:rPr lang="en-US" dirty="0" smtClean="0">
              <a:solidFill>
                <a:srgbClr val="000000"/>
              </a:solidFill>
            </a:rPr>
            <a:t>Ex-Works</a:t>
          </a:r>
          <a:endParaRPr lang="en-US" dirty="0">
            <a:solidFill>
              <a:srgbClr val="000000"/>
            </a:solidFill>
          </a:endParaRPr>
        </a:p>
      </dgm:t>
    </dgm:pt>
    <dgm:pt modelId="{850F3DE0-3D54-4243-AB9E-5EB4F3EC5756}" type="parTrans" cxnId="{17C8689B-FFA9-4D80-BEA8-4A7AB999007A}">
      <dgm:prSet/>
      <dgm:spPr/>
      <dgm:t>
        <a:bodyPr/>
        <a:lstStyle/>
        <a:p>
          <a:endParaRPr lang="en-US"/>
        </a:p>
      </dgm:t>
    </dgm:pt>
    <dgm:pt modelId="{9CA7210E-52C0-4A16-BC0F-1A18650CC395}" type="sibTrans" cxnId="{17C8689B-FFA9-4D80-BEA8-4A7AB999007A}">
      <dgm:prSet/>
      <dgm:spPr/>
      <dgm:t>
        <a:bodyPr/>
        <a:lstStyle/>
        <a:p>
          <a:endParaRPr lang="en-US"/>
        </a:p>
      </dgm:t>
    </dgm:pt>
    <dgm:pt modelId="{D47C2E21-BFBC-4E3E-A47C-BFC89F5EAE2E}">
      <dgm:prSet phldrT="[Text]"/>
      <dgm:spPr>
        <a:solidFill>
          <a:schemeClr val="bg1"/>
        </a:solidFill>
        <a:ln>
          <a:solidFill>
            <a:schemeClr val="tx1"/>
          </a:solidFill>
        </a:ln>
      </dgm:spPr>
      <dgm:t>
        <a:bodyPr/>
        <a:lstStyle/>
        <a:p>
          <a:r>
            <a:rPr lang="en-US" dirty="0" smtClean="0">
              <a:solidFill>
                <a:schemeClr val="tx1"/>
              </a:solidFill>
            </a:rPr>
            <a:t>FCA</a:t>
          </a:r>
          <a:endParaRPr lang="en-US" dirty="0">
            <a:solidFill>
              <a:schemeClr val="tx1"/>
            </a:solidFill>
          </a:endParaRPr>
        </a:p>
      </dgm:t>
    </dgm:pt>
    <dgm:pt modelId="{4588859F-2DCD-44D6-B2BC-D4A7D8777F58}" type="parTrans" cxnId="{D50BCF94-4A2A-446A-8814-8417BFE138D5}">
      <dgm:prSet/>
      <dgm:spPr/>
      <dgm:t>
        <a:bodyPr/>
        <a:lstStyle/>
        <a:p>
          <a:endParaRPr lang="en-US"/>
        </a:p>
      </dgm:t>
    </dgm:pt>
    <dgm:pt modelId="{7C987770-0314-4F13-98EB-A05BD9C8F1A4}" type="sibTrans" cxnId="{D50BCF94-4A2A-446A-8814-8417BFE138D5}">
      <dgm:prSet/>
      <dgm:spPr/>
      <dgm:t>
        <a:bodyPr/>
        <a:lstStyle/>
        <a:p>
          <a:endParaRPr lang="en-US"/>
        </a:p>
      </dgm:t>
    </dgm:pt>
    <dgm:pt modelId="{448062B7-E06F-4412-A4FA-B13CF1DFFED6}">
      <dgm:prSet phldrT="[Text]"/>
      <dgm:spPr>
        <a:solidFill>
          <a:schemeClr val="bg1">
            <a:alpha val="90000"/>
          </a:schemeClr>
        </a:solidFill>
        <a:ln>
          <a:solidFill>
            <a:schemeClr val="tx1">
              <a:alpha val="90000"/>
            </a:schemeClr>
          </a:solidFill>
        </a:ln>
      </dgm:spPr>
      <dgm:t>
        <a:bodyPr/>
        <a:lstStyle/>
        <a:p>
          <a:r>
            <a:rPr lang="en-US" dirty="0" smtClean="0">
              <a:solidFill>
                <a:srgbClr val="000000"/>
              </a:solidFill>
            </a:rPr>
            <a:t>Free Carrier</a:t>
          </a:r>
          <a:endParaRPr lang="en-US" dirty="0">
            <a:solidFill>
              <a:srgbClr val="000000"/>
            </a:solidFill>
          </a:endParaRPr>
        </a:p>
      </dgm:t>
    </dgm:pt>
    <dgm:pt modelId="{780493FB-3D7E-4179-8A18-27E84FB613CB}" type="parTrans" cxnId="{CC72AF34-00EE-4604-A78D-324B3A1BC927}">
      <dgm:prSet/>
      <dgm:spPr/>
      <dgm:t>
        <a:bodyPr/>
        <a:lstStyle/>
        <a:p>
          <a:endParaRPr lang="en-US"/>
        </a:p>
      </dgm:t>
    </dgm:pt>
    <dgm:pt modelId="{4BE6A1AF-9A4A-41BC-A702-222035A2E4BE}" type="sibTrans" cxnId="{CC72AF34-00EE-4604-A78D-324B3A1BC927}">
      <dgm:prSet/>
      <dgm:spPr/>
      <dgm:t>
        <a:bodyPr/>
        <a:lstStyle/>
        <a:p>
          <a:endParaRPr lang="en-US"/>
        </a:p>
      </dgm:t>
    </dgm:pt>
    <dgm:pt modelId="{000EBD84-4762-47F5-B4EB-6A23C9C0B383}">
      <dgm:prSet phldrT="[Text]"/>
      <dgm:spPr>
        <a:solidFill>
          <a:schemeClr val="bg1"/>
        </a:solidFill>
        <a:ln>
          <a:solidFill>
            <a:schemeClr val="tx1"/>
          </a:solidFill>
        </a:ln>
      </dgm:spPr>
      <dgm:t>
        <a:bodyPr/>
        <a:lstStyle/>
        <a:p>
          <a:r>
            <a:rPr lang="en-US" dirty="0" smtClean="0">
              <a:solidFill>
                <a:schemeClr val="tx1"/>
              </a:solidFill>
            </a:rPr>
            <a:t>CPT</a:t>
          </a:r>
          <a:endParaRPr lang="en-US" dirty="0">
            <a:solidFill>
              <a:schemeClr val="tx1"/>
            </a:solidFill>
          </a:endParaRPr>
        </a:p>
      </dgm:t>
    </dgm:pt>
    <dgm:pt modelId="{B3870209-C272-46EE-B839-E75D2A0B1985}" type="parTrans" cxnId="{EA285C68-BC06-47F5-ABE1-6F76AA9CB90B}">
      <dgm:prSet/>
      <dgm:spPr/>
      <dgm:t>
        <a:bodyPr/>
        <a:lstStyle/>
        <a:p>
          <a:endParaRPr lang="en-US"/>
        </a:p>
      </dgm:t>
    </dgm:pt>
    <dgm:pt modelId="{3BF82472-58AF-441E-BF53-742B650424B6}" type="sibTrans" cxnId="{EA285C68-BC06-47F5-ABE1-6F76AA9CB90B}">
      <dgm:prSet/>
      <dgm:spPr/>
      <dgm:t>
        <a:bodyPr/>
        <a:lstStyle/>
        <a:p>
          <a:endParaRPr lang="en-US"/>
        </a:p>
      </dgm:t>
    </dgm:pt>
    <dgm:pt modelId="{D69F18FD-DC0D-4BCA-B22E-001BD464ABCF}">
      <dgm:prSet phldrT="[Text]"/>
      <dgm:spPr>
        <a:solidFill>
          <a:schemeClr val="bg1">
            <a:alpha val="90000"/>
          </a:schemeClr>
        </a:solidFill>
        <a:ln>
          <a:solidFill>
            <a:schemeClr val="tx1">
              <a:alpha val="90000"/>
            </a:schemeClr>
          </a:solidFill>
        </a:ln>
      </dgm:spPr>
      <dgm:t>
        <a:bodyPr/>
        <a:lstStyle/>
        <a:p>
          <a:r>
            <a:rPr lang="en-US" dirty="0" smtClean="0">
              <a:solidFill>
                <a:srgbClr val="000000"/>
              </a:solidFill>
            </a:rPr>
            <a:t>Carriage Paid To</a:t>
          </a:r>
          <a:endParaRPr lang="en-US" dirty="0">
            <a:solidFill>
              <a:srgbClr val="000000"/>
            </a:solidFill>
          </a:endParaRPr>
        </a:p>
      </dgm:t>
    </dgm:pt>
    <dgm:pt modelId="{4293925F-7748-47E3-BA92-19BC09C82F2F}" type="parTrans" cxnId="{5ADD19FC-56C3-4E03-89DD-15C5DA651C4E}">
      <dgm:prSet/>
      <dgm:spPr/>
      <dgm:t>
        <a:bodyPr/>
        <a:lstStyle/>
        <a:p>
          <a:endParaRPr lang="en-US"/>
        </a:p>
      </dgm:t>
    </dgm:pt>
    <dgm:pt modelId="{B0888E5D-0942-4588-BB0C-942CEEEAB21E}" type="sibTrans" cxnId="{5ADD19FC-56C3-4E03-89DD-15C5DA651C4E}">
      <dgm:prSet/>
      <dgm:spPr/>
      <dgm:t>
        <a:bodyPr/>
        <a:lstStyle/>
        <a:p>
          <a:endParaRPr lang="en-US"/>
        </a:p>
      </dgm:t>
    </dgm:pt>
    <dgm:pt modelId="{02EBA7F4-5444-4EED-9C20-B0216EA36FC6}">
      <dgm:prSet phldrT="[Text]"/>
      <dgm:spPr>
        <a:solidFill>
          <a:schemeClr val="bg1">
            <a:alpha val="90000"/>
          </a:schemeClr>
        </a:solidFill>
        <a:ln>
          <a:solidFill>
            <a:schemeClr val="tx1"/>
          </a:solidFill>
        </a:ln>
      </dgm:spPr>
      <dgm:t>
        <a:bodyPr/>
        <a:lstStyle/>
        <a:p>
          <a:r>
            <a:rPr lang="en-US" dirty="0" smtClean="0">
              <a:solidFill>
                <a:schemeClr val="tx1"/>
              </a:solidFill>
            </a:rPr>
            <a:t>CIP</a:t>
          </a:r>
          <a:endParaRPr lang="en-US" dirty="0">
            <a:solidFill>
              <a:schemeClr val="tx1"/>
            </a:solidFill>
          </a:endParaRPr>
        </a:p>
      </dgm:t>
    </dgm:pt>
    <dgm:pt modelId="{0FF408B1-BED3-47DB-8FB1-51C72BFCB127}" type="parTrans" cxnId="{D6AE65E5-EE3F-4BEE-A3C2-6DF2EFC549DE}">
      <dgm:prSet/>
      <dgm:spPr/>
      <dgm:t>
        <a:bodyPr/>
        <a:lstStyle/>
        <a:p>
          <a:endParaRPr lang="en-US"/>
        </a:p>
      </dgm:t>
    </dgm:pt>
    <dgm:pt modelId="{2CC60598-9E89-445E-A8C9-7BBFC8BB10E2}" type="sibTrans" cxnId="{D6AE65E5-EE3F-4BEE-A3C2-6DF2EFC549DE}">
      <dgm:prSet/>
      <dgm:spPr/>
      <dgm:t>
        <a:bodyPr/>
        <a:lstStyle/>
        <a:p>
          <a:endParaRPr lang="en-US"/>
        </a:p>
      </dgm:t>
    </dgm:pt>
    <dgm:pt modelId="{2C6A00E4-4D03-4D2C-9BEF-8FD2B430B2F4}">
      <dgm:prSet phldrT="[Text]"/>
      <dgm:spPr>
        <a:solidFill>
          <a:schemeClr val="bg1">
            <a:alpha val="90000"/>
          </a:schemeClr>
        </a:solidFill>
        <a:ln>
          <a:solidFill>
            <a:schemeClr val="tx1">
              <a:alpha val="90000"/>
            </a:schemeClr>
          </a:solidFill>
        </a:ln>
      </dgm:spPr>
      <dgm:t>
        <a:bodyPr/>
        <a:lstStyle/>
        <a:p>
          <a:r>
            <a:rPr lang="en-US" dirty="0" smtClean="0">
              <a:solidFill>
                <a:srgbClr val="000000"/>
              </a:solidFill>
            </a:rPr>
            <a:t>Carriage and Insurance Paid To</a:t>
          </a:r>
          <a:endParaRPr lang="en-US" dirty="0">
            <a:solidFill>
              <a:srgbClr val="000000"/>
            </a:solidFill>
          </a:endParaRPr>
        </a:p>
      </dgm:t>
    </dgm:pt>
    <dgm:pt modelId="{27494C69-A267-4C69-9A9E-0547E948B7EB}" type="parTrans" cxnId="{7B9E9336-4BF4-49AF-B510-1A37F1107DCF}">
      <dgm:prSet/>
      <dgm:spPr/>
      <dgm:t>
        <a:bodyPr/>
        <a:lstStyle/>
        <a:p>
          <a:endParaRPr lang="en-US"/>
        </a:p>
      </dgm:t>
    </dgm:pt>
    <dgm:pt modelId="{4414B407-646B-493F-88F6-0A4AD26D2D73}" type="sibTrans" cxnId="{7B9E9336-4BF4-49AF-B510-1A37F1107DCF}">
      <dgm:prSet/>
      <dgm:spPr/>
      <dgm:t>
        <a:bodyPr/>
        <a:lstStyle/>
        <a:p>
          <a:endParaRPr lang="en-US"/>
        </a:p>
      </dgm:t>
    </dgm:pt>
    <dgm:pt modelId="{EDAAC887-7C86-4810-967C-B04875C8988C}">
      <dgm:prSet phldrT="[Text]"/>
      <dgm:spPr>
        <a:solidFill>
          <a:schemeClr val="bg1">
            <a:alpha val="90000"/>
          </a:schemeClr>
        </a:solidFill>
        <a:ln>
          <a:solidFill>
            <a:schemeClr val="tx1"/>
          </a:solidFill>
        </a:ln>
      </dgm:spPr>
      <dgm:t>
        <a:bodyPr/>
        <a:lstStyle/>
        <a:p>
          <a:r>
            <a:rPr lang="en-US" dirty="0" smtClean="0">
              <a:solidFill>
                <a:schemeClr val="tx1"/>
              </a:solidFill>
            </a:rPr>
            <a:t>DAP</a:t>
          </a:r>
          <a:endParaRPr lang="en-US" dirty="0">
            <a:solidFill>
              <a:schemeClr val="tx1"/>
            </a:solidFill>
          </a:endParaRPr>
        </a:p>
      </dgm:t>
    </dgm:pt>
    <dgm:pt modelId="{921A8B57-D459-424B-8538-ECFE83E35826}" type="parTrans" cxnId="{618DEC8C-C108-452B-9F87-183EE2987445}">
      <dgm:prSet/>
      <dgm:spPr/>
      <dgm:t>
        <a:bodyPr/>
        <a:lstStyle/>
        <a:p>
          <a:endParaRPr lang="en-US"/>
        </a:p>
      </dgm:t>
    </dgm:pt>
    <dgm:pt modelId="{C89DF634-61A1-47CC-AA9B-60E0F0663681}" type="sibTrans" cxnId="{618DEC8C-C108-452B-9F87-183EE2987445}">
      <dgm:prSet/>
      <dgm:spPr/>
      <dgm:t>
        <a:bodyPr/>
        <a:lstStyle/>
        <a:p>
          <a:endParaRPr lang="en-US"/>
        </a:p>
      </dgm:t>
    </dgm:pt>
    <dgm:pt modelId="{54CBDA65-B2F0-44B8-927F-3A6747BFC5CE}">
      <dgm:prSet phldrT="[Text]"/>
      <dgm:spPr>
        <a:solidFill>
          <a:schemeClr val="bg1">
            <a:alpha val="90000"/>
          </a:schemeClr>
        </a:solidFill>
        <a:ln>
          <a:solidFill>
            <a:schemeClr val="tx1">
              <a:alpha val="90000"/>
            </a:schemeClr>
          </a:solidFill>
        </a:ln>
      </dgm:spPr>
      <dgm:t>
        <a:bodyPr/>
        <a:lstStyle/>
        <a:p>
          <a:r>
            <a:rPr lang="en-US" dirty="0" smtClean="0">
              <a:solidFill>
                <a:srgbClr val="000000"/>
              </a:solidFill>
            </a:rPr>
            <a:t>Delivered At Place</a:t>
          </a:r>
          <a:endParaRPr lang="en-US" dirty="0">
            <a:solidFill>
              <a:srgbClr val="000000"/>
            </a:solidFill>
          </a:endParaRPr>
        </a:p>
      </dgm:t>
    </dgm:pt>
    <dgm:pt modelId="{BC358114-2666-436D-9C8B-F12F7ADC1397}" type="parTrans" cxnId="{2C7B452A-4D17-404B-9BD3-D06B06E06E09}">
      <dgm:prSet/>
      <dgm:spPr/>
      <dgm:t>
        <a:bodyPr/>
        <a:lstStyle/>
        <a:p>
          <a:endParaRPr lang="en-US"/>
        </a:p>
      </dgm:t>
    </dgm:pt>
    <dgm:pt modelId="{D68A40FD-ED99-4D22-97FD-D0A57C32538A}" type="sibTrans" cxnId="{2C7B452A-4D17-404B-9BD3-D06B06E06E09}">
      <dgm:prSet/>
      <dgm:spPr/>
      <dgm:t>
        <a:bodyPr/>
        <a:lstStyle/>
        <a:p>
          <a:endParaRPr lang="en-US"/>
        </a:p>
      </dgm:t>
    </dgm:pt>
    <dgm:pt modelId="{37A6F55F-A8DC-4315-AA7A-9FF645DE991F}">
      <dgm:prSet phldrT="[Text]"/>
      <dgm:spPr>
        <a:solidFill>
          <a:schemeClr val="bg1">
            <a:alpha val="90000"/>
          </a:schemeClr>
        </a:solidFill>
        <a:ln>
          <a:solidFill>
            <a:schemeClr val="tx1"/>
          </a:solidFill>
        </a:ln>
      </dgm:spPr>
      <dgm:t>
        <a:bodyPr/>
        <a:lstStyle/>
        <a:p>
          <a:r>
            <a:rPr lang="en-US" dirty="0" smtClean="0">
              <a:solidFill>
                <a:schemeClr val="tx1"/>
              </a:solidFill>
            </a:rPr>
            <a:t>DPU</a:t>
          </a:r>
          <a:endParaRPr lang="en-US" dirty="0">
            <a:solidFill>
              <a:schemeClr val="tx1"/>
            </a:solidFill>
          </a:endParaRPr>
        </a:p>
      </dgm:t>
    </dgm:pt>
    <dgm:pt modelId="{D8A7239D-CE0A-4C55-BD11-16820420A97D}" type="parTrans" cxnId="{ADD81F9F-C80D-4ECE-8266-B2C714E73962}">
      <dgm:prSet/>
      <dgm:spPr/>
      <dgm:t>
        <a:bodyPr/>
        <a:lstStyle/>
        <a:p>
          <a:endParaRPr lang="en-US"/>
        </a:p>
      </dgm:t>
    </dgm:pt>
    <dgm:pt modelId="{46543990-CA5E-4912-BF04-DE3568DB4B22}" type="sibTrans" cxnId="{ADD81F9F-C80D-4ECE-8266-B2C714E73962}">
      <dgm:prSet/>
      <dgm:spPr/>
      <dgm:t>
        <a:bodyPr/>
        <a:lstStyle/>
        <a:p>
          <a:endParaRPr lang="en-US"/>
        </a:p>
      </dgm:t>
    </dgm:pt>
    <dgm:pt modelId="{9836565C-A0C8-44C7-AC3E-1E294CD1B805}">
      <dgm:prSet phldrT="[Text]"/>
      <dgm:spPr>
        <a:solidFill>
          <a:schemeClr val="bg1">
            <a:alpha val="90000"/>
          </a:schemeClr>
        </a:solidFill>
        <a:ln>
          <a:solidFill>
            <a:schemeClr val="tx1">
              <a:alpha val="90000"/>
            </a:schemeClr>
          </a:solidFill>
        </a:ln>
      </dgm:spPr>
      <dgm:t>
        <a:bodyPr/>
        <a:lstStyle/>
        <a:p>
          <a:r>
            <a:rPr lang="en-US" dirty="0" smtClean="0">
              <a:solidFill>
                <a:srgbClr val="000000"/>
              </a:solidFill>
            </a:rPr>
            <a:t>Delivered At Place, Unloaded</a:t>
          </a:r>
          <a:endParaRPr lang="en-US" dirty="0">
            <a:solidFill>
              <a:srgbClr val="000000"/>
            </a:solidFill>
          </a:endParaRPr>
        </a:p>
      </dgm:t>
    </dgm:pt>
    <dgm:pt modelId="{A84795FF-E389-463E-AE46-60D0E2110307}" type="parTrans" cxnId="{78439B3F-3F93-4AB9-9928-84F970ABCDEF}">
      <dgm:prSet/>
      <dgm:spPr/>
      <dgm:t>
        <a:bodyPr/>
        <a:lstStyle/>
        <a:p>
          <a:endParaRPr lang="en-US"/>
        </a:p>
      </dgm:t>
    </dgm:pt>
    <dgm:pt modelId="{4477AC9A-E294-455D-B9A4-E489785998F4}" type="sibTrans" cxnId="{78439B3F-3F93-4AB9-9928-84F970ABCDEF}">
      <dgm:prSet/>
      <dgm:spPr/>
      <dgm:t>
        <a:bodyPr/>
        <a:lstStyle/>
        <a:p>
          <a:endParaRPr lang="en-US"/>
        </a:p>
      </dgm:t>
    </dgm:pt>
    <dgm:pt modelId="{446361F5-708D-46A7-935E-AC6EF9F0475D}">
      <dgm:prSet phldrT="[Text]"/>
      <dgm:spPr>
        <a:solidFill>
          <a:schemeClr val="bg1">
            <a:alpha val="90000"/>
          </a:schemeClr>
        </a:solidFill>
        <a:ln>
          <a:solidFill>
            <a:schemeClr val="tx1"/>
          </a:solidFill>
        </a:ln>
      </dgm:spPr>
      <dgm:t>
        <a:bodyPr/>
        <a:lstStyle/>
        <a:p>
          <a:r>
            <a:rPr lang="en-US" dirty="0" smtClean="0">
              <a:solidFill>
                <a:schemeClr val="tx1"/>
              </a:solidFill>
            </a:rPr>
            <a:t>DDP</a:t>
          </a:r>
          <a:endParaRPr lang="en-US" dirty="0">
            <a:solidFill>
              <a:schemeClr val="tx1"/>
            </a:solidFill>
          </a:endParaRPr>
        </a:p>
      </dgm:t>
    </dgm:pt>
    <dgm:pt modelId="{051E4568-322F-42B1-A03D-C3EA6943633D}" type="parTrans" cxnId="{295E3A55-B422-4F11-B6B2-99658F426906}">
      <dgm:prSet/>
      <dgm:spPr/>
      <dgm:t>
        <a:bodyPr/>
        <a:lstStyle/>
        <a:p>
          <a:endParaRPr lang="en-US"/>
        </a:p>
      </dgm:t>
    </dgm:pt>
    <dgm:pt modelId="{1D1AC5C4-A999-4730-9D3D-14802521E9A1}" type="sibTrans" cxnId="{295E3A55-B422-4F11-B6B2-99658F426906}">
      <dgm:prSet/>
      <dgm:spPr/>
      <dgm:t>
        <a:bodyPr/>
        <a:lstStyle/>
        <a:p>
          <a:endParaRPr lang="en-US"/>
        </a:p>
      </dgm:t>
    </dgm:pt>
    <dgm:pt modelId="{BE5B18C0-1B12-4D63-BA16-9134B85E83AE}">
      <dgm:prSet phldrT="[Text]"/>
      <dgm:spPr>
        <a:solidFill>
          <a:schemeClr val="bg1">
            <a:alpha val="90000"/>
          </a:schemeClr>
        </a:solidFill>
        <a:ln>
          <a:solidFill>
            <a:schemeClr val="tx1">
              <a:alpha val="90000"/>
            </a:schemeClr>
          </a:solidFill>
        </a:ln>
      </dgm:spPr>
      <dgm:t>
        <a:bodyPr/>
        <a:lstStyle/>
        <a:p>
          <a:r>
            <a:rPr lang="en-US" dirty="0" smtClean="0">
              <a:solidFill>
                <a:srgbClr val="000000"/>
              </a:solidFill>
            </a:rPr>
            <a:t>Delivered Duty Paid</a:t>
          </a:r>
          <a:endParaRPr lang="en-US" dirty="0">
            <a:solidFill>
              <a:srgbClr val="000000"/>
            </a:solidFill>
          </a:endParaRPr>
        </a:p>
      </dgm:t>
    </dgm:pt>
    <dgm:pt modelId="{0BED062F-78AB-4718-99D9-3C30AE919B6C}" type="parTrans" cxnId="{033629F3-DF23-424F-8B09-3E8926D5B514}">
      <dgm:prSet/>
      <dgm:spPr/>
      <dgm:t>
        <a:bodyPr/>
        <a:lstStyle/>
        <a:p>
          <a:endParaRPr lang="en-US"/>
        </a:p>
      </dgm:t>
    </dgm:pt>
    <dgm:pt modelId="{E599649E-6E5D-441E-8E80-03D95D1798C5}" type="sibTrans" cxnId="{033629F3-DF23-424F-8B09-3E8926D5B514}">
      <dgm:prSet/>
      <dgm:spPr/>
      <dgm:t>
        <a:bodyPr/>
        <a:lstStyle/>
        <a:p>
          <a:endParaRPr lang="en-US"/>
        </a:p>
      </dgm:t>
    </dgm:pt>
    <dgm:pt modelId="{AF04F120-C93B-4506-9DF7-2E2DB62B1F39}">
      <dgm:prSet phldrT="[Text]"/>
      <dgm:spPr>
        <a:solidFill>
          <a:schemeClr val="bg1">
            <a:alpha val="90000"/>
          </a:schemeClr>
        </a:solidFill>
        <a:ln>
          <a:solidFill>
            <a:schemeClr val="tx1"/>
          </a:solidFill>
        </a:ln>
      </dgm:spPr>
      <dgm:t>
        <a:bodyPr/>
        <a:lstStyle/>
        <a:p>
          <a:r>
            <a:rPr lang="en-US" dirty="0" smtClean="0">
              <a:solidFill>
                <a:schemeClr val="tx1"/>
              </a:solidFill>
            </a:rPr>
            <a:t>FAS</a:t>
          </a:r>
          <a:endParaRPr lang="en-US" dirty="0">
            <a:solidFill>
              <a:schemeClr val="tx1"/>
            </a:solidFill>
          </a:endParaRPr>
        </a:p>
      </dgm:t>
    </dgm:pt>
    <dgm:pt modelId="{275EDA86-2D98-49E4-9A86-F917FE0FE224}" type="parTrans" cxnId="{4E220952-81B3-4802-8B78-67ABA64E5716}">
      <dgm:prSet/>
      <dgm:spPr/>
      <dgm:t>
        <a:bodyPr/>
        <a:lstStyle/>
        <a:p>
          <a:endParaRPr lang="en-US"/>
        </a:p>
      </dgm:t>
    </dgm:pt>
    <dgm:pt modelId="{6FAA9F03-BF18-41F6-B21A-F9804B3F0BCF}" type="sibTrans" cxnId="{4E220952-81B3-4802-8B78-67ABA64E5716}">
      <dgm:prSet/>
      <dgm:spPr/>
      <dgm:t>
        <a:bodyPr/>
        <a:lstStyle/>
        <a:p>
          <a:endParaRPr lang="en-US"/>
        </a:p>
      </dgm:t>
    </dgm:pt>
    <dgm:pt modelId="{5DB2A9F8-334F-49BA-A69F-FE8EA03A0B9B}">
      <dgm:prSet phldrT="[Text]"/>
      <dgm:spPr>
        <a:solidFill>
          <a:schemeClr val="bg1">
            <a:alpha val="90000"/>
          </a:schemeClr>
        </a:solidFill>
        <a:ln>
          <a:solidFill>
            <a:schemeClr val="tx1">
              <a:alpha val="90000"/>
            </a:schemeClr>
          </a:solidFill>
        </a:ln>
      </dgm:spPr>
      <dgm:t>
        <a:bodyPr/>
        <a:lstStyle/>
        <a:p>
          <a:r>
            <a:rPr lang="en-US" dirty="0" smtClean="0">
              <a:solidFill>
                <a:srgbClr val="000000"/>
              </a:solidFill>
            </a:rPr>
            <a:t>Free Alongside Ship</a:t>
          </a:r>
          <a:endParaRPr lang="en-US" dirty="0">
            <a:solidFill>
              <a:srgbClr val="000000"/>
            </a:solidFill>
          </a:endParaRPr>
        </a:p>
      </dgm:t>
    </dgm:pt>
    <dgm:pt modelId="{9F3808A1-5DD6-4EB4-87CD-EB84F731BB00}" type="parTrans" cxnId="{C4A9FA79-BF1F-4F68-ACB7-1D9375A72302}">
      <dgm:prSet/>
      <dgm:spPr/>
      <dgm:t>
        <a:bodyPr/>
        <a:lstStyle/>
        <a:p>
          <a:endParaRPr lang="en-US"/>
        </a:p>
      </dgm:t>
    </dgm:pt>
    <dgm:pt modelId="{04BF7340-16BE-4D39-8998-3AFD9CAEC031}" type="sibTrans" cxnId="{C4A9FA79-BF1F-4F68-ACB7-1D9375A72302}">
      <dgm:prSet/>
      <dgm:spPr/>
      <dgm:t>
        <a:bodyPr/>
        <a:lstStyle/>
        <a:p>
          <a:endParaRPr lang="en-US"/>
        </a:p>
      </dgm:t>
    </dgm:pt>
    <dgm:pt modelId="{4B84B6FB-0CF4-40A7-BA3E-4CAE2B10CA89}">
      <dgm:prSet phldrT="[Text]"/>
      <dgm:spPr>
        <a:solidFill>
          <a:schemeClr val="bg1">
            <a:alpha val="90000"/>
          </a:schemeClr>
        </a:solidFill>
        <a:ln>
          <a:solidFill>
            <a:schemeClr val="tx1"/>
          </a:solidFill>
        </a:ln>
      </dgm:spPr>
      <dgm:t>
        <a:bodyPr/>
        <a:lstStyle/>
        <a:p>
          <a:r>
            <a:rPr lang="en-US" dirty="0" smtClean="0">
              <a:solidFill>
                <a:schemeClr val="tx1"/>
              </a:solidFill>
            </a:rPr>
            <a:t>FOB</a:t>
          </a:r>
          <a:endParaRPr lang="en-US" dirty="0">
            <a:solidFill>
              <a:schemeClr val="tx1"/>
            </a:solidFill>
          </a:endParaRPr>
        </a:p>
      </dgm:t>
    </dgm:pt>
    <dgm:pt modelId="{FCFAD74B-0A41-4207-A07A-B53B33C5F884}" type="parTrans" cxnId="{E6F3A439-153A-44A7-BE17-15BE76D8BF4D}">
      <dgm:prSet/>
      <dgm:spPr/>
      <dgm:t>
        <a:bodyPr/>
        <a:lstStyle/>
        <a:p>
          <a:endParaRPr lang="en-US"/>
        </a:p>
      </dgm:t>
    </dgm:pt>
    <dgm:pt modelId="{7874A98B-F3BC-490E-AD74-42E554DC1CA2}" type="sibTrans" cxnId="{E6F3A439-153A-44A7-BE17-15BE76D8BF4D}">
      <dgm:prSet/>
      <dgm:spPr/>
      <dgm:t>
        <a:bodyPr/>
        <a:lstStyle/>
        <a:p>
          <a:endParaRPr lang="en-US"/>
        </a:p>
      </dgm:t>
    </dgm:pt>
    <dgm:pt modelId="{FAD81966-1EC7-4E51-AF6E-3881270AAB89}">
      <dgm:prSet phldrT="[Text]"/>
      <dgm:spPr>
        <a:solidFill>
          <a:schemeClr val="bg1">
            <a:alpha val="90000"/>
          </a:schemeClr>
        </a:solidFill>
        <a:ln>
          <a:solidFill>
            <a:schemeClr val="tx1">
              <a:alpha val="90000"/>
            </a:schemeClr>
          </a:solidFill>
        </a:ln>
      </dgm:spPr>
      <dgm:t>
        <a:bodyPr/>
        <a:lstStyle/>
        <a:p>
          <a:r>
            <a:rPr lang="en-US" dirty="0" smtClean="0">
              <a:solidFill>
                <a:srgbClr val="000000"/>
              </a:solidFill>
            </a:rPr>
            <a:t>Free On Board</a:t>
          </a:r>
          <a:endParaRPr lang="en-US" dirty="0">
            <a:solidFill>
              <a:srgbClr val="000000"/>
            </a:solidFill>
          </a:endParaRPr>
        </a:p>
      </dgm:t>
    </dgm:pt>
    <dgm:pt modelId="{EC763C52-879C-49C1-B82F-692CDD372309}" type="parTrans" cxnId="{2119969D-5B22-4C79-A50D-3E9AE86422F6}">
      <dgm:prSet/>
      <dgm:spPr/>
      <dgm:t>
        <a:bodyPr/>
        <a:lstStyle/>
        <a:p>
          <a:endParaRPr lang="en-US"/>
        </a:p>
      </dgm:t>
    </dgm:pt>
    <dgm:pt modelId="{D54A35A7-5375-4CF2-A119-B805660AD840}" type="sibTrans" cxnId="{2119969D-5B22-4C79-A50D-3E9AE86422F6}">
      <dgm:prSet/>
      <dgm:spPr/>
      <dgm:t>
        <a:bodyPr/>
        <a:lstStyle/>
        <a:p>
          <a:endParaRPr lang="en-US"/>
        </a:p>
      </dgm:t>
    </dgm:pt>
    <dgm:pt modelId="{B8E683B7-BD8F-4304-9B8A-7FFB36F136DB}">
      <dgm:prSet phldrT="[Text]"/>
      <dgm:spPr>
        <a:solidFill>
          <a:schemeClr val="bg1">
            <a:alpha val="90000"/>
          </a:schemeClr>
        </a:solidFill>
        <a:ln>
          <a:solidFill>
            <a:schemeClr val="tx1"/>
          </a:solidFill>
        </a:ln>
      </dgm:spPr>
      <dgm:t>
        <a:bodyPr/>
        <a:lstStyle/>
        <a:p>
          <a:r>
            <a:rPr lang="en-US" dirty="0" smtClean="0">
              <a:solidFill>
                <a:schemeClr val="tx1"/>
              </a:solidFill>
            </a:rPr>
            <a:t>CFR</a:t>
          </a:r>
          <a:endParaRPr lang="en-US" dirty="0">
            <a:solidFill>
              <a:schemeClr val="tx1"/>
            </a:solidFill>
          </a:endParaRPr>
        </a:p>
      </dgm:t>
    </dgm:pt>
    <dgm:pt modelId="{7465A83C-DB70-4FA1-9E57-AFC30C340E12}" type="parTrans" cxnId="{D047486A-24C8-4186-8623-4287A95D285D}">
      <dgm:prSet/>
      <dgm:spPr/>
      <dgm:t>
        <a:bodyPr/>
        <a:lstStyle/>
        <a:p>
          <a:endParaRPr lang="en-US"/>
        </a:p>
      </dgm:t>
    </dgm:pt>
    <dgm:pt modelId="{5478DBAE-3C33-4CD6-9F87-2337176F2E6E}" type="sibTrans" cxnId="{D047486A-24C8-4186-8623-4287A95D285D}">
      <dgm:prSet/>
      <dgm:spPr/>
      <dgm:t>
        <a:bodyPr/>
        <a:lstStyle/>
        <a:p>
          <a:endParaRPr lang="en-US"/>
        </a:p>
      </dgm:t>
    </dgm:pt>
    <dgm:pt modelId="{5C3D6226-ABA4-403F-B7AE-F3CF5ED87C8B}">
      <dgm:prSet phldrT="[Text]"/>
      <dgm:spPr>
        <a:solidFill>
          <a:schemeClr val="bg1">
            <a:alpha val="90000"/>
          </a:schemeClr>
        </a:solidFill>
        <a:ln>
          <a:solidFill>
            <a:schemeClr val="tx1">
              <a:alpha val="90000"/>
            </a:schemeClr>
          </a:solidFill>
        </a:ln>
      </dgm:spPr>
      <dgm:t>
        <a:bodyPr/>
        <a:lstStyle/>
        <a:p>
          <a:r>
            <a:rPr lang="en-US" dirty="0" smtClean="0">
              <a:solidFill>
                <a:srgbClr val="000000"/>
              </a:solidFill>
            </a:rPr>
            <a:t>Cost and Freight</a:t>
          </a:r>
          <a:endParaRPr lang="en-US" dirty="0">
            <a:solidFill>
              <a:srgbClr val="000000"/>
            </a:solidFill>
          </a:endParaRPr>
        </a:p>
      </dgm:t>
    </dgm:pt>
    <dgm:pt modelId="{32545DE9-DED5-42F9-BC58-64F5067F6E48}" type="parTrans" cxnId="{0585F0C8-C97F-4EA4-BB81-7A968E49DFC3}">
      <dgm:prSet/>
      <dgm:spPr/>
      <dgm:t>
        <a:bodyPr/>
        <a:lstStyle/>
        <a:p>
          <a:endParaRPr lang="en-US"/>
        </a:p>
      </dgm:t>
    </dgm:pt>
    <dgm:pt modelId="{D7DEEECE-3C99-4443-B3A9-A2D52A06748F}" type="sibTrans" cxnId="{0585F0C8-C97F-4EA4-BB81-7A968E49DFC3}">
      <dgm:prSet/>
      <dgm:spPr/>
      <dgm:t>
        <a:bodyPr/>
        <a:lstStyle/>
        <a:p>
          <a:endParaRPr lang="en-US"/>
        </a:p>
      </dgm:t>
    </dgm:pt>
    <dgm:pt modelId="{498E19CB-DCA0-466B-9066-BD918B3A9A96}">
      <dgm:prSet phldrT="[Text]"/>
      <dgm:spPr>
        <a:solidFill>
          <a:schemeClr val="bg1">
            <a:alpha val="90000"/>
          </a:schemeClr>
        </a:solidFill>
        <a:ln>
          <a:solidFill>
            <a:schemeClr val="tx1"/>
          </a:solidFill>
        </a:ln>
      </dgm:spPr>
      <dgm:t>
        <a:bodyPr/>
        <a:lstStyle/>
        <a:p>
          <a:r>
            <a:rPr lang="en-US" dirty="0" smtClean="0">
              <a:solidFill>
                <a:schemeClr val="tx1"/>
              </a:solidFill>
            </a:rPr>
            <a:t>CIF</a:t>
          </a:r>
          <a:endParaRPr lang="en-US" dirty="0">
            <a:solidFill>
              <a:schemeClr val="tx1"/>
            </a:solidFill>
          </a:endParaRPr>
        </a:p>
      </dgm:t>
    </dgm:pt>
    <dgm:pt modelId="{42E422D8-CDC1-48C6-9BD0-48C2D9AE65AB}" type="parTrans" cxnId="{BCE1080E-0BD6-48E8-BE07-FFECCE759725}">
      <dgm:prSet/>
      <dgm:spPr/>
      <dgm:t>
        <a:bodyPr/>
        <a:lstStyle/>
        <a:p>
          <a:endParaRPr lang="en-US"/>
        </a:p>
      </dgm:t>
    </dgm:pt>
    <dgm:pt modelId="{678407CC-7BD2-470D-BAFB-3CF600C981A7}" type="sibTrans" cxnId="{BCE1080E-0BD6-48E8-BE07-FFECCE759725}">
      <dgm:prSet/>
      <dgm:spPr/>
      <dgm:t>
        <a:bodyPr/>
        <a:lstStyle/>
        <a:p>
          <a:endParaRPr lang="en-US"/>
        </a:p>
      </dgm:t>
    </dgm:pt>
    <dgm:pt modelId="{5C5FB4E3-6A14-4DB0-B6E0-800338184905}">
      <dgm:prSet phldrT="[Text]"/>
      <dgm:spPr>
        <a:solidFill>
          <a:schemeClr val="bg1">
            <a:alpha val="90000"/>
          </a:schemeClr>
        </a:solidFill>
        <a:ln>
          <a:solidFill>
            <a:schemeClr val="tx1">
              <a:alpha val="90000"/>
            </a:schemeClr>
          </a:solidFill>
        </a:ln>
      </dgm:spPr>
      <dgm:t>
        <a:bodyPr/>
        <a:lstStyle/>
        <a:p>
          <a:r>
            <a:rPr lang="en-US" dirty="0" smtClean="0">
              <a:solidFill>
                <a:srgbClr val="000000"/>
              </a:solidFill>
            </a:rPr>
            <a:t>Cost, Insurance and Freight</a:t>
          </a:r>
          <a:endParaRPr lang="en-US" dirty="0">
            <a:solidFill>
              <a:srgbClr val="000000"/>
            </a:solidFill>
          </a:endParaRPr>
        </a:p>
      </dgm:t>
    </dgm:pt>
    <dgm:pt modelId="{99CD2FFB-272B-48C6-9B3C-229CE35790E2}" type="parTrans" cxnId="{D29E12B3-AD5A-411F-9B4F-F1940A7E0C80}">
      <dgm:prSet/>
      <dgm:spPr/>
      <dgm:t>
        <a:bodyPr/>
        <a:lstStyle/>
        <a:p>
          <a:endParaRPr lang="en-US"/>
        </a:p>
      </dgm:t>
    </dgm:pt>
    <dgm:pt modelId="{E2133C82-7A42-45CF-B20D-9B70E50FEE45}" type="sibTrans" cxnId="{D29E12B3-AD5A-411F-9B4F-F1940A7E0C80}">
      <dgm:prSet/>
      <dgm:spPr/>
      <dgm:t>
        <a:bodyPr/>
        <a:lstStyle/>
        <a:p>
          <a:endParaRPr lang="en-US"/>
        </a:p>
      </dgm:t>
    </dgm:pt>
    <dgm:pt modelId="{AF38233C-6DD3-432A-B7E7-CBAB4DAEFBE3}" type="pres">
      <dgm:prSet presAssocID="{C91C5A1B-31BC-47A5-93E4-7B471BE2CA64}" presName="Name0" presStyleCnt="0">
        <dgm:presLayoutVars>
          <dgm:dir/>
          <dgm:animLvl val="lvl"/>
          <dgm:resizeHandles val="exact"/>
        </dgm:presLayoutVars>
      </dgm:prSet>
      <dgm:spPr/>
      <dgm:t>
        <a:bodyPr/>
        <a:lstStyle/>
        <a:p>
          <a:endParaRPr lang="en-US"/>
        </a:p>
      </dgm:t>
    </dgm:pt>
    <dgm:pt modelId="{45D22060-3F20-4D43-B2C0-0C493DBAC0D7}" type="pres">
      <dgm:prSet presAssocID="{4086E1C2-D184-470B-8F03-7F19E1567D17}" presName="linNode" presStyleCnt="0"/>
      <dgm:spPr/>
    </dgm:pt>
    <dgm:pt modelId="{AE58FFF8-106F-40B7-B216-E271322DA699}" type="pres">
      <dgm:prSet presAssocID="{4086E1C2-D184-470B-8F03-7F19E1567D17}" presName="parentText" presStyleLbl="node1" presStyleIdx="0" presStyleCnt="11" custLinFactNeighborX="-8089" custLinFactNeighborY="-115">
        <dgm:presLayoutVars>
          <dgm:chMax val="1"/>
          <dgm:bulletEnabled val="1"/>
        </dgm:presLayoutVars>
      </dgm:prSet>
      <dgm:spPr/>
      <dgm:t>
        <a:bodyPr/>
        <a:lstStyle/>
        <a:p>
          <a:endParaRPr lang="en-US"/>
        </a:p>
      </dgm:t>
    </dgm:pt>
    <dgm:pt modelId="{C2FEA709-2C2C-40F8-94F0-A2634D41F195}" type="pres">
      <dgm:prSet presAssocID="{4086E1C2-D184-470B-8F03-7F19E1567D17}" presName="descendantText" presStyleLbl="alignAccFollowNode1" presStyleIdx="0" presStyleCnt="11">
        <dgm:presLayoutVars>
          <dgm:bulletEnabled val="1"/>
        </dgm:presLayoutVars>
      </dgm:prSet>
      <dgm:spPr/>
      <dgm:t>
        <a:bodyPr/>
        <a:lstStyle/>
        <a:p>
          <a:endParaRPr lang="en-US"/>
        </a:p>
      </dgm:t>
    </dgm:pt>
    <dgm:pt modelId="{187F3189-1B43-43B5-94BB-41E35DDB8B84}" type="pres">
      <dgm:prSet presAssocID="{138049CC-AF5D-4C8F-B7B3-B0D24C488A2A}" presName="sp" presStyleCnt="0"/>
      <dgm:spPr/>
    </dgm:pt>
    <dgm:pt modelId="{2DB21F3D-1AD8-49A5-AE02-7A9FC1CC6659}" type="pres">
      <dgm:prSet presAssocID="{D47C2E21-BFBC-4E3E-A47C-BFC89F5EAE2E}" presName="linNode" presStyleCnt="0"/>
      <dgm:spPr/>
    </dgm:pt>
    <dgm:pt modelId="{0CE42B19-344D-464A-BF8B-B3AC23E941A9}" type="pres">
      <dgm:prSet presAssocID="{D47C2E21-BFBC-4E3E-A47C-BFC89F5EAE2E}" presName="parentText" presStyleLbl="node1" presStyleIdx="1" presStyleCnt="11">
        <dgm:presLayoutVars>
          <dgm:chMax val="1"/>
          <dgm:bulletEnabled val="1"/>
        </dgm:presLayoutVars>
      </dgm:prSet>
      <dgm:spPr/>
      <dgm:t>
        <a:bodyPr/>
        <a:lstStyle/>
        <a:p>
          <a:endParaRPr lang="en-US"/>
        </a:p>
      </dgm:t>
    </dgm:pt>
    <dgm:pt modelId="{684758A2-ACDA-4EBE-828E-578847B3A3CF}" type="pres">
      <dgm:prSet presAssocID="{D47C2E21-BFBC-4E3E-A47C-BFC89F5EAE2E}" presName="descendantText" presStyleLbl="alignAccFollowNode1" presStyleIdx="1" presStyleCnt="11">
        <dgm:presLayoutVars>
          <dgm:bulletEnabled val="1"/>
        </dgm:presLayoutVars>
      </dgm:prSet>
      <dgm:spPr/>
      <dgm:t>
        <a:bodyPr/>
        <a:lstStyle/>
        <a:p>
          <a:endParaRPr lang="en-US"/>
        </a:p>
      </dgm:t>
    </dgm:pt>
    <dgm:pt modelId="{13FE6E0C-F60A-4A3A-8514-33EFFAE8FF7F}" type="pres">
      <dgm:prSet presAssocID="{7C987770-0314-4F13-98EB-A05BD9C8F1A4}" presName="sp" presStyleCnt="0"/>
      <dgm:spPr/>
    </dgm:pt>
    <dgm:pt modelId="{C61634FE-C47B-4C3E-BA7D-3622E9954B93}" type="pres">
      <dgm:prSet presAssocID="{000EBD84-4762-47F5-B4EB-6A23C9C0B383}" presName="linNode" presStyleCnt="0"/>
      <dgm:spPr/>
    </dgm:pt>
    <dgm:pt modelId="{24F3AD3F-D6D9-42D0-9F6A-D41169302E5C}" type="pres">
      <dgm:prSet presAssocID="{000EBD84-4762-47F5-B4EB-6A23C9C0B383}" presName="parentText" presStyleLbl="node1" presStyleIdx="2" presStyleCnt="11">
        <dgm:presLayoutVars>
          <dgm:chMax val="1"/>
          <dgm:bulletEnabled val="1"/>
        </dgm:presLayoutVars>
      </dgm:prSet>
      <dgm:spPr/>
      <dgm:t>
        <a:bodyPr/>
        <a:lstStyle/>
        <a:p>
          <a:endParaRPr lang="en-US"/>
        </a:p>
      </dgm:t>
    </dgm:pt>
    <dgm:pt modelId="{3AB2A3C2-198D-4C50-BE64-425DD1DEA2DE}" type="pres">
      <dgm:prSet presAssocID="{000EBD84-4762-47F5-B4EB-6A23C9C0B383}" presName="descendantText" presStyleLbl="alignAccFollowNode1" presStyleIdx="2" presStyleCnt="11">
        <dgm:presLayoutVars>
          <dgm:bulletEnabled val="1"/>
        </dgm:presLayoutVars>
      </dgm:prSet>
      <dgm:spPr/>
      <dgm:t>
        <a:bodyPr/>
        <a:lstStyle/>
        <a:p>
          <a:endParaRPr lang="en-US"/>
        </a:p>
      </dgm:t>
    </dgm:pt>
    <dgm:pt modelId="{D61A37E8-C637-46D0-B729-F5EFD1268FFB}" type="pres">
      <dgm:prSet presAssocID="{3BF82472-58AF-441E-BF53-742B650424B6}" presName="sp" presStyleCnt="0"/>
      <dgm:spPr/>
    </dgm:pt>
    <dgm:pt modelId="{0E1A4E85-CF41-4786-A041-52B722D63E27}" type="pres">
      <dgm:prSet presAssocID="{02EBA7F4-5444-4EED-9C20-B0216EA36FC6}" presName="linNode" presStyleCnt="0"/>
      <dgm:spPr/>
    </dgm:pt>
    <dgm:pt modelId="{DCE37272-E171-4F99-B15E-6D12F097B8E4}" type="pres">
      <dgm:prSet presAssocID="{02EBA7F4-5444-4EED-9C20-B0216EA36FC6}" presName="parentText" presStyleLbl="node1" presStyleIdx="3" presStyleCnt="11">
        <dgm:presLayoutVars>
          <dgm:chMax val="1"/>
          <dgm:bulletEnabled val="1"/>
        </dgm:presLayoutVars>
      </dgm:prSet>
      <dgm:spPr/>
      <dgm:t>
        <a:bodyPr/>
        <a:lstStyle/>
        <a:p>
          <a:endParaRPr lang="en-US"/>
        </a:p>
      </dgm:t>
    </dgm:pt>
    <dgm:pt modelId="{8B310473-F720-4CFB-86C2-A33E506F6AF2}" type="pres">
      <dgm:prSet presAssocID="{02EBA7F4-5444-4EED-9C20-B0216EA36FC6}" presName="descendantText" presStyleLbl="alignAccFollowNode1" presStyleIdx="3" presStyleCnt="11">
        <dgm:presLayoutVars>
          <dgm:bulletEnabled val="1"/>
        </dgm:presLayoutVars>
      </dgm:prSet>
      <dgm:spPr/>
      <dgm:t>
        <a:bodyPr/>
        <a:lstStyle/>
        <a:p>
          <a:endParaRPr lang="en-US"/>
        </a:p>
      </dgm:t>
    </dgm:pt>
    <dgm:pt modelId="{A05AEAAB-9A01-4964-A0E1-E89CD5FCBB02}" type="pres">
      <dgm:prSet presAssocID="{2CC60598-9E89-445E-A8C9-7BBFC8BB10E2}" presName="sp" presStyleCnt="0"/>
      <dgm:spPr/>
    </dgm:pt>
    <dgm:pt modelId="{44106FD0-89A6-4C89-8421-70523A36C9CB}" type="pres">
      <dgm:prSet presAssocID="{EDAAC887-7C86-4810-967C-B04875C8988C}" presName="linNode" presStyleCnt="0"/>
      <dgm:spPr/>
    </dgm:pt>
    <dgm:pt modelId="{7B219C76-108E-46EB-A1FC-B742F48C0FD1}" type="pres">
      <dgm:prSet presAssocID="{EDAAC887-7C86-4810-967C-B04875C8988C}" presName="parentText" presStyleLbl="node1" presStyleIdx="4" presStyleCnt="11">
        <dgm:presLayoutVars>
          <dgm:chMax val="1"/>
          <dgm:bulletEnabled val="1"/>
        </dgm:presLayoutVars>
      </dgm:prSet>
      <dgm:spPr/>
      <dgm:t>
        <a:bodyPr/>
        <a:lstStyle/>
        <a:p>
          <a:endParaRPr lang="en-US"/>
        </a:p>
      </dgm:t>
    </dgm:pt>
    <dgm:pt modelId="{72A6A8EB-FF59-49FF-8772-16996D279C9A}" type="pres">
      <dgm:prSet presAssocID="{EDAAC887-7C86-4810-967C-B04875C8988C}" presName="descendantText" presStyleLbl="alignAccFollowNode1" presStyleIdx="4" presStyleCnt="11">
        <dgm:presLayoutVars>
          <dgm:bulletEnabled val="1"/>
        </dgm:presLayoutVars>
      </dgm:prSet>
      <dgm:spPr/>
      <dgm:t>
        <a:bodyPr/>
        <a:lstStyle/>
        <a:p>
          <a:endParaRPr lang="en-US"/>
        </a:p>
      </dgm:t>
    </dgm:pt>
    <dgm:pt modelId="{F4939AAA-ADCB-4ADD-9E33-E24D2DC60936}" type="pres">
      <dgm:prSet presAssocID="{C89DF634-61A1-47CC-AA9B-60E0F0663681}" presName="sp" presStyleCnt="0"/>
      <dgm:spPr/>
    </dgm:pt>
    <dgm:pt modelId="{5D3140C5-50E7-4DDA-92ED-AFBE6A977D8D}" type="pres">
      <dgm:prSet presAssocID="{37A6F55F-A8DC-4315-AA7A-9FF645DE991F}" presName="linNode" presStyleCnt="0"/>
      <dgm:spPr/>
    </dgm:pt>
    <dgm:pt modelId="{77DC4D75-CEA9-4486-8F14-A04F10C54677}" type="pres">
      <dgm:prSet presAssocID="{37A6F55F-A8DC-4315-AA7A-9FF645DE991F}" presName="parentText" presStyleLbl="node1" presStyleIdx="5" presStyleCnt="11" custLinFactNeighborY="-3864">
        <dgm:presLayoutVars>
          <dgm:chMax val="1"/>
          <dgm:bulletEnabled val="1"/>
        </dgm:presLayoutVars>
      </dgm:prSet>
      <dgm:spPr/>
      <dgm:t>
        <a:bodyPr/>
        <a:lstStyle/>
        <a:p>
          <a:endParaRPr lang="en-US"/>
        </a:p>
      </dgm:t>
    </dgm:pt>
    <dgm:pt modelId="{9CC40852-0998-42CA-8075-FA4C8EC263EA}" type="pres">
      <dgm:prSet presAssocID="{37A6F55F-A8DC-4315-AA7A-9FF645DE991F}" presName="descendantText" presStyleLbl="alignAccFollowNode1" presStyleIdx="5" presStyleCnt="11">
        <dgm:presLayoutVars>
          <dgm:bulletEnabled val="1"/>
        </dgm:presLayoutVars>
      </dgm:prSet>
      <dgm:spPr/>
      <dgm:t>
        <a:bodyPr/>
        <a:lstStyle/>
        <a:p>
          <a:endParaRPr lang="en-US"/>
        </a:p>
      </dgm:t>
    </dgm:pt>
    <dgm:pt modelId="{56630F8F-F4D4-4CF0-A7A0-3B0264BEBDCF}" type="pres">
      <dgm:prSet presAssocID="{46543990-CA5E-4912-BF04-DE3568DB4B22}" presName="sp" presStyleCnt="0"/>
      <dgm:spPr/>
    </dgm:pt>
    <dgm:pt modelId="{F3D172C8-692C-4F4A-ADA4-2EECD8851D63}" type="pres">
      <dgm:prSet presAssocID="{446361F5-708D-46A7-935E-AC6EF9F0475D}" presName="linNode" presStyleCnt="0"/>
      <dgm:spPr/>
    </dgm:pt>
    <dgm:pt modelId="{85F24CB8-6B5C-4244-BF9A-E284B6A667CE}" type="pres">
      <dgm:prSet presAssocID="{446361F5-708D-46A7-935E-AC6EF9F0475D}" presName="parentText" presStyleLbl="node1" presStyleIdx="6" presStyleCnt="11" custLinFactNeighborX="-1166">
        <dgm:presLayoutVars>
          <dgm:chMax val="1"/>
          <dgm:bulletEnabled val="1"/>
        </dgm:presLayoutVars>
      </dgm:prSet>
      <dgm:spPr/>
      <dgm:t>
        <a:bodyPr/>
        <a:lstStyle/>
        <a:p>
          <a:endParaRPr lang="en-US"/>
        </a:p>
      </dgm:t>
    </dgm:pt>
    <dgm:pt modelId="{7DE14358-1A33-46F5-BD0F-5AA300447427}" type="pres">
      <dgm:prSet presAssocID="{446361F5-708D-46A7-935E-AC6EF9F0475D}" presName="descendantText" presStyleLbl="alignAccFollowNode1" presStyleIdx="6" presStyleCnt="11">
        <dgm:presLayoutVars>
          <dgm:bulletEnabled val="1"/>
        </dgm:presLayoutVars>
      </dgm:prSet>
      <dgm:spPr/>
      <dgm:t>
        <a:bodyPr/>
        <a:lstStyle/>
        <a:p>
          <a:endParaRPr lang="en-US"/>
        </a:p>
      </dgm:t>
    </dgm:pt>
    <dgm:pt modelId="{2F37718C-7648-40F1-8676-EFAD18A8AEB4}" type="pres">
      <dgm:prSet presAssocID="{1D1AC5C4-A999-4730-9D3D-14802521E9A1}" presName="sp" presStyleCnt="0"/>
      <dgm:spPr/>
    </dgm:pt>
    <dgm:pt modelId="{35B2E6AB-A8A9-4A85-9AD0-4ABC8D65E45C}" type="pres">
      <dgm:prSet presAssocID="{AF04F120-C93B-4506-9DF7-2E2DB62B1F39}" presName="linNode" presStyleCnt="0"/>
      <dgm:spPr/>
    </dgm:pt>
    <dgm:pt modelId="{394D6209-FC47-4F44-AE02-90E1A0088EB0}" type="pres">
      <dgm:prSet presAssocID="{AF04F120-C93B-4506-9DF7-2E2DB62B1F39}" presName="parentText" presStyleLbl="node1" presStyleIdx="7" presStyleCnt="11" custLinFactNeighborY="3021">
        <dgm:presLayoutVars>
          <dgm:chMax val="1"/>
          <dgm:bulletEnabled val="1"/>
        </dgm:presLayoutVars>
      </dgm:prSet>
      <dgm:spPr/>
      <dgm:t>
        <a:bodyPr/>
        <a:lstStyle/>
        <a:p>
          <a:endParaRPr lang="en-US"/>
        </a:p>
      </dgm:t>
    </dgm:pt>
    <dgm:pt modelId="{3ECF03D3-1682-4ED5-8780-0295EB979A3F}" type="pres">
      <dgm:prSet presAssocID="{AF04F120-C93B-4506-9DF7-2E2DB62B1F39}" presName="descendantText" presStyleLbl="alignAccFollowNode1" presStyleIdx="7" presStyleCnt="11">
        <dgm:presLayoutVars>
          <dgm:bulletEnabled val="1"/>
        </dgm:presLayoutVars>
      </dgm:prSet>
      <dgm:spPr/>
      <dgm:t>
        <a:bodyPr/>
        <a:lstStyle/>
        <a:p>
          <a:endParaRPr lang="en-US"/>
        </a:p>
      </dgm:t>
    </dgm:pt>
    <dgm:pt modelId="{FB791C4B-FE1C-41D7-A550-5D48F385A281}" type="pres">
      <dgm:prSet presAssocID="{6FAA9F03-BF18-41F6-B21A-F9804B3F0BCF}" presName="sp" presStyleCnt="0"/>
      <dgm:spPr/>
    </dgm:pt>
    <dgm:pt modelId="{15EC6636-D4EF-4AE9-B978-0CFC4F74BB85}" type="pres">
      <dgm:prSet presAssocID="{4B84B6FB-0CF4-40A7-BA3E-4CAE2B10CA89}" presName="linNode" presStyleCnt="0"/>
      <dgm:spPr/>
    </dgm:pt>
    <dgm:pt modelId="{FD666C50-7569-44B2-AC9E-D19A98BD9275}" type="pres">
      <dgm:prSet presAssocID="{4B84B6FB-0CF4-40A7-BA3E-4CAE2B10CA89}" presName="parentText" presStyleLbl="node1" presStyleIdx="8" presStyleCnt="11" custLinFactNeighborY="263">
        <dgm:presLayoutVars>
          <dgm:chMax val="1"/>
          <dgm:bulletEnabled val="1"/>
        </dgm:presLayoutVars>
      </dgm:prSet>
      <dgm:spPr/>
      <dgm:t>
        <a:bodyPr/>
        <a:lstStyle/>
        <a:p>
          <a:endParaRPr lang="en-US"/>
        </a:p>
      </dgm:t>
    </dgm:pt>
    <dgm:pt modelId="{F4F8D446-7F97-40FE-AFCD-A310BD178E02}" type="pres">
      <dgm:prSet presAssocID="{4B84B6FB-0CF4-40A7-BA3E-4CAE2B10CA89}" presName="descendantText" presStyleLbl="alignAccFollowNode1" presStyleIdx="8" presStyleCnt="11">
        <dgm:presLayoutVars>
          <dgm:bulletEnabled val="1"/>
        </dgm:presLayoutVars>
      </dgm:prSet>
      <dgm:spPr/>
      <dgm:t>
        <a:bodyPr/>
        <a:lstStyle/>
        <a:p>
          <a:endParaRPr lang="en-US"/>
        </a:p>
      </dgm:t>
    </dgm:pt>
    <dgm:pt modelId="{629320E1-C95B-42B2-BC7D-BE3361D8D78B}" type="pres">
      <dgm:prSet presAssocID="{7874A98B-F3BC-490E-AD74-42E554DC1CA2}" presName="sp" presStyleCnt="0"/>
      <dgm:spPr/>
    </dgm:pt>
    <dgm:pt modelId="{D7DC50B4-9572-4022-A0EE-255F8929200C}" type="pres">
      <dgm:prSet presAssocID="{B8E683B7-BD8F-4304-9B8A-7FFB36F136DB}" presName="linNode" presStyleCnt="0"/>
      <dgm:spPr/>
    </dgm:pt>
    <dgm:pt modelId="{844D1635-4BB2-4C15-B238-E80DB6BB4E24}" type="pres">
      <dgm:prSet presAssocID="{B8E683B7-BD8F-4304-9B8A-7FFB36F136DB}" presName="parentText" presStyleLbl="node1" presStyleIdx="9" presStyleCnt="11" custLinFactNeighborY="2615">
        <dgm:presLayoutVars>
          <dgm:chMax val="1"/>
          <dgm:bulletEnabled val="1"/>
        </dgm:presLayoutVars>
      </dgm:prSet>
      <dgm:spPr/>
      <dgm:t>
        <a:bodyPr/>
        <a:lstStyle/>
        <a:p>
          <a:endParaRPr lang="en-US"/>
        </a:p>
      </dgm:t>
    </dgm:pt>
    <dgm:pt modelId="{3EC99BB6-F803-4875-9946-00C5EFB220C6}" type="pres">
      <dgm:prSet presAssocID="{B8E683B7-BD8F-4304-9B8A-7FFB36F136DB}" presName="descendantText" presStyleLbl="alignAccFollowNode1" presStyleIdx="9" presStyleCnt="11">
        <dgm:presLayoutVars>
          <dgm:bulletEnabled val="1"/>
        </dgm:presLayoutVars>
      </dgm:prSet>
      <dgm:spPr/>
      <dgm:t>
        <a:bodyPr/>
        <a:lstStyle/>
        <a:p>
          <a:endParaRPr lang="en-US"/>
        </a:p>
      </dgm:t>
    </dgm:pt>
    <dgm:pt modelId="{E18154B7-47D0-4AF3-BC61-CFD828F48D79}" type="pres">
      <dgm:prSet presAssocID="{5478DBAE-3C33-4CD6-9F87-2337176F2E6E}" presName="sp" presStyleCnt="0"/>
      <dgm:spPr/>
    </dgm:pt>
    <dgm:pt modelId="{4D417B04-3370-44D6-935E-A5DC0DF7593B}" type="pres">
      <dgm:prSet presAssocID="{498E19CB-DCA0-466B-9066-BD918B3A9A96}" presName="linNode" presStyleCnt="0"/>
      <dgm:spPr/>
    </dgm:pt>
    <dgm:pt modelId="{36E5D851-424F-48F2-A32D-FDB587435B29}" type="pres">
      <dgm:prSet presAssocID="{498E19CB-DCA0-466B-9066-BD918B3A9A96}" presName="parentText" presStyleLbl="node1" presStyleIdx="10" presStyleCnt="11" custLinFactNeighborY="50281">
        <dgm:presLayoutVars>
          <dgm:chMax val="1"/>
          <dgm:bulletEnabled val="1"/>
        </dgm:presLayoutVars>
      </dgm:prSet>
      <dgm:spPr/>
      <dgm:t>
        <a:bodyPr/>
        <a:lstStyle/>
        <a:p>
          <a:endParaRPr lang="en-US"/>
        </a:p>
      </dgm:t>
    </dgm:pt>
    <dgm:pt modelId="{87F60015-8869-4AE8-A452-8E6215E697E6}" type="pres">
      <dgm:prSet presAssocID="{498E19CB-DCA0-466B-9066-BD918B3A9A96}" presName="descendantText" presStyleLbl="alignAccFollowNode1" presStyleIdx="10" presStyleCnt="11">
        <dgm:presLayoutVars>
          <dgm:bulletEnabled val="1"/>
        </dgm:presLayoutVars>
      </dgm:prSet>
      <dgm:spPr/>
      <dgm:t>
        <a:bodyPr/>
        <a:lstStyle/>
        <a:p>
          <a:endParaRPr lang="en-US"/>
        </a:p>
      </dgm:t>
    </dgm:pt>
  </dgm:ptLst>
  <dgm:cxnLst>
    <dgm:cxn modelId="{00420568-D04B-4DDF-87AC-9C1FE908CAB5}" type="presOf" srcId="{54CBDA65-B2F0-44B8-927F-3A6747BFC5CE}" destId="{72A6A8EB-FF59-49FF-8772-16996D279C9A}" srcOrd="0" destOrd="0" presId="urn:microsoft.com/office/officeart/2005/8/layout/vList5"/>
    <dgm:cxn modelId="{E5990E00-EBD8-4751-B5B6-4CB38B5775C9}" type="presOf" srcId="{C91C5A1B-31BC-47A5-93E4-7B471BE2CA64}" destId="{AF38233C-6DD3-432A-B7E7-CBAB4DAEFBE3}" srcOrd="0" destOrd="0" presId="urn:microsoft.com/office/officeart/2005/8/layout/vList5"/>
    <dgm:cxn modelId="{E2B076F0-9EBF-4879-812E-08C2F656714C}" type="presOf" srcId="{9836565C-A0C8-44C7-AC3E-1E294CD1B805}" destId="{9CC40852-0998-42CA-8075-FA4C8EC263EA}" srcOrd="0" destOrd="0" presId="urn:microsoft.com/office/officeart/2005/8/layout/vList5"/>
    <dgm:cxn modelId="{A634A0B8-953E-496B-98A7-55D05F31A40C}" srcId="{C91C5A1B-31BC-47A5-93E4-7B471BE2CA64}" destId="{4086E1C2-D184-470B-8F03-7F19E1567D17}" srcOrd="0" destOrd="0" parTransId="{AC53DCD8-B95F-4E0E-9816-EA551D775A23}" sibTransId="{138049CC-AF5D-4C8F-B7B3-B0D24C488A2A}"/>
    <dgm:cxn modelId="{2119969D-5B22-4C79-A50D-3E9AE86422F6}" srcId="{4B84B6FB-0CF4-40A7-BA3E-4CAE2B10CA89}" destId="{FAD81966-1EC7-4E51-AF6E-3881270AAB89}" srcOrd="0" destOrd="0" parTransId="{EC763C52-879C-49C1-B82F-692CDD372309}" sibTransId="{D54A35A7-5375-4CF2-A119-B805660AD840}"/>
    <dgm:cxn modelId="{295E3A55-B422-4F11-B6B2-99658F426906}" srcId="{C91C5A1B-31BC-47A5-93E4-7B471BE2CA64}" destId="{446361F5-708D-46A7-935E-AC6EF9F0475D}" srcOrd="6" destOrd="0" parTransId="{051E4568-322F-42B1-A03D-C3EA6943633D}" sibTransId="{1D1AC5C4-A999-4730-9D3D-14802521E9A1}"/>
    <dgm:cxn modelId="{C9778D1F-4E05-4EAF-89C1-4DEF7AC9D92D}" type="presOf" srcId="{D69F18FD-DC0D-4BCA-B22E-001BD464ABCF}" destId="{3AB2A3C2-198D-4C50-BE64-425DD1DEA2DE}" srcOrd="0" destOrd="0" presId="urn:microsoft.com/office/officeart/2005/8/layout/vList5"/>
    <dgm:cxn modelId="{EDC5B77B-FEC0-4CAB-BB5D-1BB00EDD0E91}" type="presOf" srcId="{5C5FB4E3-6A14-4DB0-B6E0-800338184905}" destId="{87F60015-8869-4AE8-A452-8E6215E697E6}" srcOrd="0" destOrd="0" presId="urn:microsoft.com/office/officeart/2005/8/layout/vList5"/>
    <dgm:cxn modelId="{FFBC601F-0B72-42BA-9F82-D0D494BC5BF6}" type="presOf" srcId="{02EBA7F4-5444-4EED-9C20-B0216EA36FC6}" destId="{DCE37272-E171-4F99-B15E-6D12F097B8E4}" srcOrd="0" destOrd="0" presId="urn:microsoft.com/office/officeart/2005/8/layout/vList5"/>
    <dgm:cxn modelId="{A02C6312-A45E-40D6-89FB-75F6642B65B9}" type="presOf" srcId="{5DB2A9F8-334F-49BA-A69F-FE8EA03A0B9B}" destId="{3ECF03D3-1682-4ED5-8780-0295EB979A3F}" srcOrd="0" destOrd="0" presId="urn:microsoft.com/office/officeart/2005/8/layout/vList5"/>
    <dgm:cxn modelId="{1C9EDF98-E689-40DD-A699-604D7B2A4169}" type="presOf" srcId="{D1A7E91D-7734-4E5A-9799-B5D1A0B8DCBE}" destId="{C2FEA709-2C2C-40F8-94F0-A2634D41F195}" srcOrd="0" destOrd="0" presId="urn:microsoft.com/office/officeart/2005/8/layout/vList5"/>
    <dgm:cxn modelId="{8325D697-DB68-4A0C-91B4-ECF2CA8A4B0A}" type="presOf" srcId="{2C6A00E4-4D03-4D2C-9BEF-8FD2B430B2F4}" destId="{8B310473-F720-4CFB-86C2-A33E506F6AF2}" srcOrd="0" destOrd="0" presId="urn:microsoft.com/office/officeart/2005/8/layout/vList5"/>
    <dgm:cxn modelId="{D047486A-24C8-4186-8623-4287A95D285D}" srcId="{C91C5A1B-31BC-47A5-93E4-7B471BE2CA64}" destId="{B8E683B7-BD8F-4304-9B8A-7FFB36F136DB}" srcOrd="9" destOrd="0" parTransId="{7465A83C-DB70-4FA1-9E57-AFC30C340E12}" sibTransId="{5478DBAE-3C33-4CD6-9F87-2337176F2E6E}"/>
    <dgm:cxn modelId="{ED3D88C4-B828-427E-8ED8-2C5FD7BC2AB6}" type="presOf" srcId="{37A6F55F-A8DC-4315-AA7A-9FF645DE991F}" destId="{77DC4D75-CEA9-4486-8F14-A04F10C54677}" srcOrd="0" destOrd="0" presId="urn:microsoft.com/office/officeart/2005/8/layout/vList5"/>
    <dgm:cxn modelId="{56F32450-4FC2-4E26-AD48-57951D84144A}" type="presOf" srcId="{5C3D6226-ABA4-403F-B7AE-F3CF5ED87C8B}" destId="{3EC99BB6-F803-4875-9946-00C5EFB220C6}" srcOrd="0" destOrd="0" presId="urn:microsoft.com/office/officeart/2005/8/layout/vList5"/>
    <dgm:cxn modelId="{78439B3F-3F93-4AB9-9928-84F970ABCDEF}" srcId="{37A6F55F-A8DC-4315-AA7A-9FF645DE991F}" destId="{9836565C-A0C8-44C7-AC3E-1E294CD1B805}" srcOrd="0" destOrd="0" parTransId="{A84795FF-E389-463E-AE46-60D0E2110307}" sibTransId="{4477AC9A-E294-455D-B9A4-E489785998F4}"/>
    <dgm:cxn modelId="{2C7B452A-4D17-404B-9BD3-D06B06E06E09}" srcId="{EDAAC887-7C86-4810-967C-B04875C8988C}" destId="{54CBDA65-B2F0-44B8-927F-3A6747BFC5CE}" srcOrd="0" destOrd="0" parTransId="{BC358114-2666-436D-9C8B-F12F7ADC1397}" sibTransId="{D68A40FD-ED99-4D22-97FD-D0A57C32538A}"/>
    <dgm:cxn modelId="{D6AE65E5-EE3F-4BEE-A3C2-6DF2EFC549DE}" srcId="{C91C5A1B-31BC-47A5-93E4-7B471BE2CA64}" destId="{02EBA7F4-5444-4EED-9C20-B0216EA36FC6}" srcOrd="3" destOrd="0" parTransId="{0FF408B1-BED3-47DB-8FB1-51C72BFCB127}" sibTransId="{2CC60598-9E89-445E-A8C9-7BBFC8BB10E2}"/>
    <dgm:cxn modelId="{618DEC8C-C108-452B-9F87-183EE2987445}" srcId="{C91C5A1B-31BC-47A5-93E4-7B471BE2CA64}" destId="{EDAAC887-7C86-4810-967C-B04875C8988C}" srcOrd="4" destOrd="0" parTransId="{921A8B57-D459-424B-8538-ECFE83E35826}" sibTransId="{C89DF634-61A1-47CC-AA9B-60E0F0663681}"/>
    <dgm:cxn modelId="{87218B85-C6E9-4623-88E4-91B28667606D}" type="presOf" srcId="{B8E683B7-BD8F-4304-9B8A-7FFB36F136DB}" destId="{844D1635-4BB2-4C15-B238-E80DB6BB4E24}" srcOrd="0" destOrd="0" presId="urn:microsoft.com/office/officeart/2005/8/layout/vList5"/>
    <dgm:cxn modelId="{86CC0794-7B07-4F79-99BF-CCDB18B98523}" type="presOf" srcId="{4086E1C2-D184-470B-8F03-7F19E1567D17}" destId="{AE58FFF8-106F-40B7-B216-E271322DA699}" srcOrd="0" destOrd="0" presId="urn:microsoft.com/office/officeart/2005/8/layout/vList5"/>
    <dgm:cxn modelId="{EF1F94D2-5A6B-458C-8C8F-980936DE05A4}" type="presOf" srcId="{4B84B6FB-0CF4-40A7-BA3E-4CAE2B10CA89}" destId="{FD666C50-7569-44B2-AC9E-D19A98BD9275}" srcOrd="0" destOrd="0" presId="urn:microsoft.com/office/officeart/2005/8/layout/vList5"/>
    <dgm:cxn modelId="{EBDEE717-FA52-4D91-B884-FF6519CD0DBE}" type="presOf" srcId="{000EBD84-4762-47F5-B4EB-6A23C9C0B383}" destId="{24F3AD3F-D6D9-42D0-9F6A-D41169302E5C}" srcOrd="0" destOrd="0" presId="urn:microsoft.com/office/officeart/2005/8/layout/vList5"/>
    <dgm:cxn modelId="{4423C5E5-101F-4BF2-A706-091A39D07437}" type="presOf" srcId="{FAD81966-1EC7-4E51-AF6E-3881270AAB89}" destId="{F4F8D446-7F97-40FE-AFCD-A310BD178E02}" srcOrd="0" destOrd="0" presId="urn:microsoft.com/office/officeart/2005/8/layout/vList5"/>
    <dgm:cxn modelId="{CC72AF34-00EE-4604-A78D-324B3A1BC927}" srcId="{D47C2E21-BFBC-4E3E-A47C-BFC89F5EAE2E}" destId="{448062B7-E06F-4412-A4FA-B13CF1DFFED6}" srcOrd="0" destOrd="0" parTransId="{780493FB-3D7E-4179-8A18-27E84FB613CB}" sibTransId="{4BE6A1AF-9A4A-41BC-A702-222035A2E4BE}"/>
    <dgm:cxn modelId="{C68CF131-ECC0-4586-A578-B6B7EBA2C4F9}" type="presOf" srcId="{EDAAC887-7C86-4810-967C-B04875C8988C}" destId="{7B219C76-108E-46EB-A1FC-B742F48C0FD1}" srcOrd="0" destOrd="0" presId="urn:microsoft.com/office/officeart/2005/8/layout/vList5"/>
    <dgm:cxn modelId="{81FCFF64-E3D6-4B85-B37E-E25172C49F8B}" type="presOf" srcId="{AF04F120-C93B-4506-9DF7-2E2DB62B1F39}" destId="{394D6209-FC47-4F44-AE02-90E1A0088EB0}" srcOrd="0" destOrd="0" presId="urn:microsoft.com/office/officeart/2005/8/layout/vList5"/>
    <dgm:cxn modelId="{D50BCF94-4A2A-446A-8814-8417BFE138D5}" srcId="{C91C5A1B-31BC-47A5-93E4-7B471BE2CA64}" destId="{D47C2E21-BFBC-4E3E-A47C-BFC89F5EAE2E}" srcOrd="1" destOrd="0" parTransId="{4588859F-2DCD-44D6-B2BC-D4A7D8777F58}" sibTransId="{7C987770-0314-4F13-98EB-A05BD9C8F1A4}"/>
    <dgm:cxn modelId="{7B9E9336-4BF4-49AF-B510-1A37F1107DCF}" srcId="{02EBA7F4-5444-4EED-9C20-B0216EA36FC6}" destId="{2C6A00E4-4D03-4D2C-9BEF-8FD2B430B2F4}" srcOrd="0" destOrd="0" parTransId="{27494C69-A267-4C69-9A9E-0547E948B7EB}" sibTransId="{4414B407-646B-493F-88F6-0A4AD26D2D73}"/>
    <dgm:cxn modelId="{E6F3A439-153A-44A7-BE17-15BE76D8BF4D}" srcId="{C91C5A1B-31BC-47A5-93E4-7B471BE2CA64}" destId="{4B84B6FB-0CF4-40A7-BA3E-4CAE2B10CA89}" srcOrd="8" destOrd="0" parTransId="{FCFAD74B-0A41-4207-A07A-B53B33C5F884}" sibTransId="{7874A98B-F3BC-490E-AD74-42E554DC1CA2}"/>
    <dgm:cxn modelId="{5ADD19FC-56C3-4E03-89DD-15C5DA651C4E}" srcId="{000EBD84-4762-47F5-B4EB-6A23C9C0B383}" destId="{D69F18FD-DC0D-4BCA-B22E-001BD464ABCF}" srcOrd="0" destOrd="0" parTransId="{4293925F-7748-47E3-BA92-19BC09C82F2F}" sibTransId="{B0888E5D-0942-4588-BB0C-942CEEEAB21E}"/>
    <dgm:cxn modelId="{A8D5B1A2-C9C6-4FAB-9C31-94BCD7F19200}" type="presOf" srcId="{498E19CB-DCA0-466B-9066-BD918B3A9A96}" destId="{36E5D851-424F-48F2-A32D-FDB587435B29}" srcOrd="0" destOrd="0" presId="urn:microsoft.com/office/officeart/2005/8/layout/vList5"/>
    <dgm:cxn modelId="{CAF5D20D-22B9-44C1-9083-53A0030925F5}" type="presOf" srcId="{BE5B18C0-1B12-4D63-BA16-9134B85E83AE}" destId="{7DE14358-1A33-46F5-BD0F-5AA300447427}" srcOrd="0" destOrd="0" presId="urn:microsoft.com/office/officeart/2005/8/layout/vList5"/>
    <dgm:cxn modelId="{BE7B497E-411F-44F6-8FC0-33D716F92F1D}" type="presOf" srcId="{446361F5-708D-46A7-935E-AC6EF9F0475D}" destId="{85F24CB8-6B5C-4244-BF9A-E284B6A667CE}" srcOrd="0" destOrd="0" presId="urn:microsoft.com/office/officeart/2005/8/layout/vList5"/>
    <dgm:cxn modelId="{EA285C68-BC06-47F5-ABE1-6F76AA9CB90B}" srcId="{C91C5A1B-31BC-47A5-93E4-7B471BE2CA64}" destId="{000EBD84-4762-47F5-B4EB-6A23C9C0B383}" srcOrd="2" destOrd="0" parTransId="{B3870209-C272-46EE-B839-E75D2A0B1985}" sibTransId="{3BF82472-58AF-441E-BF53-742B650424B6}"/>
    <dgm:cxn modelId="{ADD81F9F-C80D-4ECE-8266-B2C714E73962}" srcId="{C91C5A1B-31BC-47A5-93E4-7B471BE2CA64}" destId="{37A6F55F-A8DC-4315-AA7A-9FF645DE991F}" srcOrd="5" destOrd="0" parTransId="{D8A7239D-CE0A-4C55-BD11-16820420A97D}" sibTransId="{46543990-CA5E-4912-BF04-DE3568DB4B22}"/>
    <dgm:cxn modelId="{0585F0C8-C97F-4EA4-BB81-7A968E49DFC3}" srcId="{B8E683B7-BD8F-4304-9B8A-7FFB36F136DB}" destId="{5C3D6226-ABA4-403F-B7AE-F3CF5ED87C8B}" srcOrd="0" destOrd="0" parTransId="{32545DE9-DED5-42F9-BC58-64F5067F6E48}" sibTransId="{D7DEEECE-3C99-4443-B3A9-A2D52A06748F}"/>
    <dgm:cxn modelId="{2A531A01-A27E-4E07-973C-0D45E8ECA902}" type="presOf" srcId="{D47C2E21-BFBC-4E3E-A47C-BFC89F5EAE2E}" destId="{0CE42B19-344D-464A-BF8B-B3AC23E941A9}" srcOrd="0" destOrd="0" presId="urn:microsoft.com/office/officeart/2005/8/layout/vList5"/>
    <dgm:cxn modelId="{033629F3-DF23-424F-8B09-3E8926D5B514}" srcId="{446361F5-708D-46A7-935E-AC6EF9F0475D}" destId="{BE5B18C0-1B12-4D63-BA16-9134B85E83AE}" srcOrd="0" destOrd="0" parTransId="{0BED062F-78AB-4718-99D9-3C30AE919B6C}" sibTransId="{E599649E-6E5D-441E-8E80-03D95D1798C5}"/>
    <dgm:cxn modelId="{D29E12B3-AD5A-411F-9B4F-F1940A7E0C80}" srcId="{498E19CB-DCA0-466B-9066-BD918B3A9A96}" destId="{5C5FB4E3-6A14-4DB0-B6E0-800338184905}" srcOrd="0" destOrd="0" parTransId="{99CD2FFB-272B-48C6-9B3C-229CE35790E2}" sibTransId="{E2133C82-7A42-45CF-B20D-9B70E50FEE45}"/>
    <dgm:cxn modelId="{4E220952-81B3-4802-8B78-67ABA64E5716}" srcId="{C91C5A1B-31BC-47A5-93E4-7B471BE2CA64}" destId="{AF04F120-C93B-4506-9DF7-2E2DB62B1F39}" srcOrd="7" destOrd="0" parTransId="{275EDA86-2D98-49E4-9A86-F917FE0FE224}" sibTransId="{6FAA9F03-BF18-41F6-B21A-F9804B3F0BCF}"/>
    <dgm:cxn modelId="{BCE1080E-0BD6-48E8-BE07-FFECCE759725}" srcId="{C91C5A1B-31BC-47A5-93E4-7B471BE2CA64}" destId="{498E19CB-DCA0-466B-9066-BD918B3A9A96}" srcOrd="10" destOrd="0" parTransId="{42E422D8-CDC1-48C6-9BD0-48C2D9AE65AB}" sibTransId="{678407CC-7BD2-470D-BAFB-3CF600C981A7}"/>
    <dgm:cxn modelId="{17C8689B-FFA9-4D80-BEA8-4A7AB999007A}" srcId="{4086E1C2-D184-470B-8F03-7F19E1567D17}" destId="{D1A7E91D-7734-4E5A-9799-B5D1A0B8DCBE}" srcOrd="0" destOrd="0" parTransId="{850F3DE0-3D54-4243-AB9E-5EB4F3EC5756}" sibTransId="{9CA7210E-52C0-4A16-BC0F-1A18650CC395}"/>
    <dgm:cxn modelId="{6EC3197D-1F94-4D64-A659-5C2F08CF13BA}" type="presOf" srcId="{448062B7-E06F-4412-A4FA-B13CF1DFFED6}" destId="{684758A2-ACDA-4EBE-828E-578847B3A3CF}" srcOrd="0" destOrd="0" presId="urn:microsoft.com/office/officeart/2005/8/layout/vList5"/>
    <dgm:cxn modelId="{C4A9FA79-BF1F-4F68-ACB7-1D9375A72302}" srcId="{AF04F120-C93B-4506-9DF7-2E2DB62B1F39}" destId="{5DB2A9F8-334F-49BA-A69F-FE8EA03A0B9B}" srcOrd="0" destOrd="0" parTransId="{9F3808A1-5DD6-4EB4-87CD-EB84F731BB00}" sibTransId="{04BF7340-16BE-4D39-8998-3AFD9CAEC031}"/>
    <dgm:cxn modelId="{9D668F39-CDFC-4F17-AB2E-E2693BFC0C39}" type="presParOf" srcId="{AF38233C-6DD3-432A-B7E7-CBAB4DAEFBE3}" destId="{45D22060-3F20-4D43-B2C0-0C493DBAC0D7}" srcOrd="0" destOrd="0" presId="urn:microsoft.com/office/officeart/2005/8/layout/vList5"/>
    <dgm:cxn modelId="{A66CFD0D-705E-44BF-BC3A-86601749DAA2}" type="presParOf" srcId="{45D22060-3F20-4D43-B2C0-0C493DBAC0D7}" destId="{AE58FFF8-106F-40B7-B216-E271322DA699}" srcOrd="0" destOrd="0" presId="urn:microsoft.com/office/officeart/2005/8/layout/vList5"/>
    <dgm:cxn modelId="{15404625-C84A-4226-8987-0D121601CBEA}" type="presParOf" srcId="{45D22060-3F20-4D43-B2C0-0C493DBAC0D7}" destId="{C2FEA709-2C2C-40F8-94F0-A2634D41F195}" srcOrd="1" destOrd="0" presId="urn:microsoft.com/office/officeart/2005/8/layout/vList5"/>
    <dgm:cxn modelId="{9CFA9864-F35F-493C-85BA-8FB437C83BE2}" type="presParOf" srcId="{AF38233C-6DD3-432A-B7E7-CBAB4DAEFBE3}" destId="{187F3189-1B43-43B5-94BB-41E35DDB8B84}" srcOrd="1" destOrd="0" presId="urn:microsoft.com/office/officeart/2005/8/layout/vList5"/>
    <dgm:cxn modelId="{DF4E6DE4-560D-40BD-8A23-3F453ED7D462}" type="presParOf" srcId="{AF38233C-6DD3-432A-B7E7-CBAB4DAEFBE3}" destId="{2DB21F3D-1AD8-49A5-AE02-7A9FC1CC6659}" srcOrd="2" destOrd="0" presId="urn:microsoft.com/office/officeart/2005/8/layout/vList5"/>
    <dgm:cxn modelId="{D35B212C-C60A-4EBA-BB9D-F63FEE69BF7C}" type="presParOf" srcId="{2DB21F3D-1AD8-49A5-AE02-7A9FC1CC6659}" destId="{0CE42B19-344D-464A-BF8B-B3AC23E941A9}" srcOrd="0" destOrd="0" presId="urn:microsoft.com/office/officeart/2005/8/layout/vList5"/>
    <dgm:cxn modelId="{76A3CA92-873D-4052-80E6-1021D2444A72}" type="presParOf" srcId="{2DB21F3D-1AD8-49A5-AE02-7A9FC1CC6659}" destId="{684758A2-ACDA-4EBE-828E-578847B3A3CF}" srcOrd="1" destOrd="0" presId="urn:microsoft.com/office/officeart/2005/8/layout/vList5"/>
    <dgm:cxn modelId="{8B1FC952-FBFD-4B8B-AD36-B65587429500}" type="presParOf" srcId="{AF38233C-6DD3-432A-B7E7-CBAB4DAEFBE3}" destId="{13FE6E0C-F60A-4A3A-8514-33EFFAE8FF7F}" srcOrd="3" destOrd="0" presId="urn:microsoft.com/office/officeart/2005/8/layout/vList5"/>
    <dgm:cxn modelId="{BF8E4EA7-FB36-4619-8894-8133A862E91C}" type="presParOf" srcId="{AF38233C-6DD3-432A-B7E7-CBAB4DAEFBE3}" destId="{C61634FE-C47B-4C3E-BA7D-3622E9954B93}" srcOrd="4" destOrd="0" presId="urn:microsoft.com/office/officeart/2005/8/layout/vList5"/>
    <dgm:cxn modelId="{66BF02AF-93CE-43FC-9639-52A7BF3D5A8D}" type="presParOf" srcId="{C61634FE-C47B-4C3E-BA7D-3622E9954B93}" destId="{24F3AD3F-D6D9-42D0-9F6A-D41169302E5C}" srcOrd="0" destOrd="0" presId="urn:microsoft.com/office/officeart/2005/8/layout/vList5"/>
    <dgm:cxn modelId="{7BB1E714-AB0F-46C6-BC28-66799FFF9576}" type="presParOf" srcId="{C61634FE-C47B-4C3E-BA7D-3622E9954B93}" destId="{3AB2A3C2-198D-4C50-BE64-425DD1DEA2DE}" srcOrd="1" destOrd="0" presId="urn:microsoft.com/office/officeart/2005/8/layout/vList5"/>
    <dgm:cxn modelId="{F4E60694-4E1D-44ED-BEEA-265E684A1CD7}" type="presParOf" srcId="{AF38233C-6DD3-432A-B7E7-CBAB4DAEFBE3}" destId="{D61A37E8-C637-46D0-B729-F5EFD1268FFB}" srcOrd="5" destOrd="0" presId="urn:microsoft.com/office/officeart/2005/8/layout/vList5"/>
    <dgm:cxn modelId="{2D0F8394-022C-4DEC-A180-DDB4C347D933}" type="presParOf" srcId="{AF38233C-6DD3-432A-B7E7-CBAB4DAEFBE3}" destId="{0E1A4E85-CF41-4786-A041-52B722D63E27}" srcOrd="6" destOrd="0" presId="urn:microsoft.com/office/officeart/2005/8/layout/vList5"/>
    <dgm:cxn modelId="{44F4FCD0-8EAA-4461-AA25-8D326C49F37D}" type="presParOf" srcId="{0E1A4E85-CF41-4786-A041-52B722D63E27}" destId="{DCE37272-E171-4F99-B15E-6D12F097B8E4}" srcOrd="0" destOrd="0" presId="urn:microsoft.com/office/officeart/2005/8/layout/vList5"/>
    <dgm:cxn modelId="{125C0196-1682-4A8E-8940-67894C1B388B}" type="presParOf" srcId="{0E1A4E85-CF41-4786-A041-52B722D63E27}" destId="{8B310473-F720-4CFB-86C2-A33E506F6AF2}" srcOrd="1" destOrd="0" presId="urn:microsoft.com/office/officeart/2005/8/layout/vList5"/>
    <dgm:cxn modelId="{FE0D84C0-247A-4CA0-A1C1-8DF79723A693}" type="presParOf" srcId="{AF38233C-6DD3-432A-B7E7-CBAB4DAEFBE3}" destId="{A05AEAAB-9A01-4964-A0E1-E89CD5FCBB02}" srcOrd="7" destOrd="0" presId="urn:microsoft.com/office/officeart/2005/8/layout/vList5"/>
    <dgm:cxn modelId="{BB1A372A-0800-4556-9C48-CA126C3D3169}" type="presParOf" srcId="{AF38233C-6DD3-432A-B7E7-CBAB4DAEFBE3}" destId="{44106FD0-89A6-4C89-8421-70523A36C9CB}" srcOrd="8" destOrd="0" presId="urn:microsoft.com/office/officeart/2005/8/layout/vList5"/>
    <dgm:cxn modelId="{89C9DC1C-C6C7-48F8-ADD6-F0E0A4486CA5}" type="presParOf" srcId="{44106FD0-89A6-4C89-8421-70523A36C9CB}" destId="{7B219C76-108E-46EB-A1FC-B742F48C0FD1}" srcOrd="0" destOrd="0" presId="urn:microsoft.com/office/officeart/2005/8/layout/vList5"/>
    <dgm:cxn modelId="{AE98FF5C-E077-4DD4-ACAC-36C10CAAC7A5}" type="presParOf" srcId="{44106FD0-89A6-4C89-8421-70523A36C9CB}" destId="{72A6A8EB-FF59-49FF-8772-16996D279C9A}" srcOrd="1" destOrd="0" presId="urn:microsoft.com/office/officeart/2005/8/layout/vList5"/>
    <dgm:cxn modelId="{A62A0A1A-951F-45B1-BF74-CF7972221CBF}" type="presParOf" srcId="{AF38233C-6DD3-432A-B7E7-CBAB4DAEFBE3}" destId="{F4939AAA-ADCB-4ADD-9E33-E24D2DC60936}" srcOrd="9" destOrd="0" presId="urn:microsoft.com/office/officeart/2005/8/layout/vList5"/>
    <dgm:cxn modelId="{9D84B4A1-A67E-4FD9-B0F6-975CE419C96D}" type="presParOf" srcId="{AF38233C-6DD3-432A-B7E7-CBAB4DAEFBE3}" destId="{5D3140C5-50E7-4DDA-92ED-AFBE6A977D8D}" srcOrd="10" destOrd="0" presId="urn:microsoft.com/office/officeart/2005/8/layout/vList5"/>
    <dgm:cxn modelId="{4A77FE5C-3890-49BA-83BA-65E59AEFD4DE}" type="presParOf" srcId="{5D3140C5-50E7-4DDA-92ED-AFBE6A977D8D}" destId="{77DC4D75-CEA9-4486-8F14-A04F10C54677}" srcOrd="0" destOrd="0" presId="urn:microsoft.com/office/officeart/2005/8/layout/vList5"/>
    <dgm:cxn modelId="{BB2A180F-93F6-49FB-A2BE-E0D3E00F0F47}" type="presParOf" srcId="{5D3140C5-50E7-4DDA-92ED-AFBE6A977D8D}" destId="{9CC40852-0998-42CA-8075-FA4C8EC263EA}" srcOrd="1" destOrd="0" presId="urn:microsoft.com/office/officeart/2005/8/layout/vList5"/>
    <dgm:cxn modelId="{0E1E99D1-C8F8-496B-BCE7-F90B3AE59FFC}" type="presParOf" srcId="{AF38233C-6DD3-432A-B7E7-CBAB4DAEFBE3}" destId="{56630F8F-F4D4-4CF0-A7A0-3B0264BEBDCF}" srcOrd="11" destOrd="0" presId="urn:microsoft.com/office/officeart/2005/8/layout/vList5"/>
    <dgm:cxn modelId="{A3B725A4-1810-45F9-AD4E-7F7D5C8A96EE}" type="presParOf" srcId="{AF38233C-6DD3-432A-B7E7-CBAB4DAEFBE3}" destId="{F3D172C8-692C-4F4A-ADA4-2EECD8851D63}" srcOrd="12" destOrd="0" presId="urn:microsoft.com/office/officeart/2005/8/layout/vList5"/>
    <dgm:cxn modelId="{5E7155DF-6239-4B67-86C5-87B6CB8991D2}" type="presParOf" srcId="{F3D172C8-692C-4F4A-ADA4-2EECD8851D63}" destId="{85F24CB8-6B5C-4244-BF9A-E284B6A667CE}" srcOrd="0" destOrd="0" presId="urn:microsoft.com/office/officeart/2005/8/layout/vList5"/>
    <dgm:cxn modelId="{91C8906A-205A-4412-874E-A1C984F863CA}" type="presParOf" srcId="{F3D172C8-692C-4F4A-ADA4-2EECD8851D63}" destId="{7DE14358-1A33-46F5-BD0F-5AA300447427}" srcOrd="1" destOrd="0" presId="urn:microsoft.com/office/officeart/2005/8/layout/vList5"/>
    <dgm:cxn modelId="{A8D1D1EA-18CD-411E-AFEE-0EB567EF4E10}" type="presParOf" srcId="{AF38233C-6DD3-432A-B7E7-CBAB4DAEFBE3}" destId="{2F37718C-7648-40F1-8676-EFAD18A8AEB4}" srcOrd="13" destOrd="0" presId="urn:microsoft.com/office/officeart/2005/8/layout/vList5"/>
    <dgm:cxn modelId="{1C5903CE-FE38-4C11-846D-BDB858650565}" type="presParOf" srcId="{AF38233C-6DD3-432A-B7E7-CBAB4DAEFBE3}" destId="{35B2E6AB-A8A9-4A85-9AD0-4ABC8D65E45C}" srcOrd="14" destOrd="0" presId="urn:microsoft.com/office/officeart/2005/8/layout/vList5"/>
    <dgm:cxn modelId="{EB95CC69-BF44-4E95-98EA-339381EB3856}" type="presParOf" srcId="{35B2E6AB-A8A9-4A85-9AD0-4ABC8D65E45C}" destId="{394D6209-FC47-4F44-AE02-90E1A0088EB0}" srcOrd="0" destOrd="0" presId="urn:microsoft.com/office/officeart/2005/8/layout/vList5"/>
    <dgm:cxn modelId="{942B8A2F-E53A-4404-AFEA-B45F9BEAD693}" type="presParOf" srcId="{35B2E6AB-A8A9-4A85-9AD0-4ABC8D65E45C}" destId="{3ECF03D3-1682-4ED5-8780-0295EB979A3F}" srcOrd="1" destOrd="0" presId="urn:microsoft.com/office/officeart/2005/8/layout/vList5"/>
    <dgm:cxn modelId="{57B8D541-2695-4AAA-81EE-9F8091E42DE6}" type="presParOf" srcId="{AF38233C-6DD3-432A-B7E7-CBAB4DAEFBE3}" destId="{FB791C4B-FE1C-41D7-A550-5D48F385A281}" srcOrd="15" destOrd="0" presId="urn:microsoft.com/office/officeart/2005/8/layout/vList5"/>
    <dgm:cxn modelId="{012F8EDB-6840-44C4-9528-48E09B26EC0A}" type="presParOf" srcId="{AF38233C-6DD3-432A-B7E7-CBAB4DAEFBE3}" destId="{15EC6636-D4EF-4AE9-B978-0CFC4F74BB85}" srcOrd="16" destOrd="0" presId="urn:microsoft.com/office/officeart/2005/8/layout/vList5"/>
    <dgm:cxn modelId="{B3FFE153-9A5F-432B-98BE-8C5B3F67A2FA}" type="presParOf" srcId="{15EC6636-D4EF-4AE9-B978-0CFC4F74BB85}" destId="{FD666C50-7569-44B2-AC9E-D19A98BD9275}" srcOrd="0" destOrd="0" presId="urn:microsoft.com/office/officeart/2005/8/layout/vList5"/>
    <dgm:cxn modelId="{5FFDB1FE-7222-4418-A43B-FC190D6AE81D}" type="presParOf" srcId="{15EC6636-D4EF-4AE9-B978-0CFC4F74BB85}" destId="{F4F8D446-7F97-40FE-AFCD-A310BD178E02}" srcOrd="1" destOrd="0" presId="urn:microsoft.com/office/officeart/2005/8/layout/vList5"/>
    <dgm:cxn modelId="{15F3F852-5359-405C-B3A7-AF618F53C858}" type="presParOf" srcId="{AF38233C-6DD3-432A-B7E7-CBAB4DAEFBE3}" destId="{629320E1-C95B-42B2-BC7D-BE3361D8D78B}" srcOrd="17" destOrd="0" presId="urn:microsoft.com/office/officeart/2005/8/layout/vList5"/>
    <dgm:cxn modelId="{EFDFA465-A88D-44BB-80EE-5D103FE0288E}" type="presParOf" srcId="{AF38233C-6DD3-432A-B7E7-CBAB4DAEFBE3}" destId="{D7DC50B4-9572-4022-A0EE-255F8929200C}" srcOrd="18" destOrd="0" presId="urn:microsoft.com/office/officeart/2005/8/layout/vList5"/>
    <dgm:cxn modelId="{9CB1469C-0754-4D0C-B988-59E2B5C93495}" type="presParOf" srcId="{D7DC50B4-9572-4022-A0EE-255F8929200C}" destId="{844D1635-4BB2-4C15-B238-E80DB6BB4E24}" srcOrd="0" destOrd="0" presId="urn:microsoft.com/office/officeart/2005/8/layout/vList5"/>
    <dgm:cxn modelId="{91944EF4-3D86-4EEE-880D-EADEA3EFE163}" type="presParOf" srcId="{D7DC50B4-9572-4022-A0EE-255F8929200C}" destId="{3EC99BB6-F803-4875-9946-00C5EFB220C6}" srcOrd="1" destOrd="0" presId="urn:microsoft.com/office/officeart/2005/8/layout/vList5"/>
    <dgm:cxn modelId="{9A4B5C82-2A9E-4AF9-B941-3B8D6320446C}" type="presParOf" srcId="{AF38233C-6DD3-432A-B7E7-CBAB4DAEFBE3}" destId="{E18154B7-47D0-4AF3-BC61-CFD828F48D79}" srcOrd="19" destOrd="0" presId="urn:microsoft.com/office/officeart/2005/8/layout/vList5"/>
    <dgm:cxn modelId="{F61252FB-BB18-41CA-8F3B-BCCDFF94D3EF}" type="presParOf" srcId="{AF38233C-6DD3-432A-B7E7-CBAB4DAEFBE3}" destId="{4D417B04-3370-44D6-935E-A5DC0DF7593B}" srcOrd="20" destOrd="0" presId="urn:microsoft.com/office/officeart/2005/8/layout/vList5"/>
    <dgm:cxn modelId="{DD6318EB-7FA8-4B1E-BB31-72B38A2E7DE8}" type="presParOf" srcId="{4D417B04-3370-44D6-935E-A5DC0DF7593B}" destId="{36E5D851-424F-48F2-A32D-FDB587435B29}" srcOrd="0" destOrd="0" presId="urn:microsoft.com/office/officeart/2005/8/layout/vList5"/>
    <dgm:cxn modelId="{BD8A3385-8EB6-49EA-9804-262486A53B27}" type="presParOf" srcId="{4D417B04-3370-44D6-935E-A5DC0DF7593B}" destId="{87F60015-8869-4AE8-A452-8E6215E697E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EA709-2C2C-40F8-94F0-A2634D41F195}">
      <dsp:nvSpPr>
        <dsp:cNvPr id="0" name=""/>
        <dsp:cNvSpPr/>
      </dsp:nvSpPr>
      <dsp:spPr>
        <a:xfrm rot="5400000">
          <a:off x="3993145" y="-1759483"/>
          <a:ext cx="304268" cy="3901440"/>
        </a:xfrm>
        <a:prstGeom prst="round2Same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Ex-Works</a:t>
          </a:r>
          <a:endParaRPr lang="en-US" sz="1500" kern="1200" dirty="0">
            <a:solidFill>
              <a:srgbClr val="000000"/>
            </a:solidFill>
          </a:endParaRPr>
        </a:p>
      </dsp:txBody>
      <dsp:txXfrm rot="-5400000">
        <a:off x="2194560" y="53955"/>
        <a:ext cx="3886587" cy="274562"/>
      </dsp:txXfrm>
    </dsp:sp>
    <dsp:sp modelId="{AE58FFF8-106F-40B7-B216-E271322DA699}">
      <dsp:nvSpPr>
        <dsp:cNvPr id="0" name=""/>
        <dsp:cNvSpPr/>
      </dsp:nvSpPr>
      <dsp:spPr>
        <a:xfrm>
          <a:off x="0" y="630"/>
          <a:ext cx="2194560" cy="380336"/>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EXW</a:t>
          </a:r>
          <a:endParaRPr lang="en-US" sz="1900" kern="1200" dirty="0">
            <a:solidFill>
              <a:schemeClr val="tx1"/>
            </a:solidFill>
          </a:endParaRPr>
        </a:p>
      </dsp:txBody>
      <dsp:txXfrm>
        <a:off x="18566" y="19196"/>
        <a:ext cx="2157428" cy="343204"/>
      </dsp:txXfrm>
    </dsp:sp>
    <dsp:sp modelId="{684758A2-ACDA-4EBE-828E-578847B3A3CF}">
      <dsp:nvSpPr>
        <dsp:cNvPr id="0" name=""/>
        <dsp:cNvSpPr/>
      </dsp:nvSpPr>
      <dsp:spPr>
        <a:xfrm rot="5400000">
          <a:off x="3993145" y="-1360130"/>
          <a:ext cx="304268" cy="3901440"/>
        </a:xfrm>
        <a:prstGeom prst="round2Same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Free Carrier</a:t>
          </a:r>
          <a:endParaRPr lang="en-US" sz="1500" kern="1200" dirty="0">
            <a:solidFill>
              <a:srgbClr val="000000"/>
            </a:solidFill>
          </a:endParaRPr>
        </a:p>
      </dsp:txBody>
      <dsp:txXfrm rot="-5400000">
        <a:off x="2194560" y="453308"/>
        <a:ext cx="3886587" cy="274562"/>
      </dsp:txXfrm>
    </dsp:sp>
    <dsp:sp modelId="{0CE42B19-344D-464A-BF8B-B3AC23E941A9}">
      <dsp:nvSpPr>
        <dsp:cNvPr id="0" name=""/>
        <dsp:cNvSpPr/>
      </dsp:nvSpPr>
      <dsp:spPr>
        <a:xfrm>
          <a:off x="0" y="400421"/>
          <a:ext cx="2194560" cy="380336"/>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FCA</a:t>
          </a:r>
          <a:endParaRPr lang="en-US" sz="1900" kern="1200" dirty="0">
            <a:solidFill>
              <a:schemeClr val="tx1"/>
            </a:solidFill>
          </a:endParaRPr>
        </a:p>
      </dsp:txBody>
      <dsp:txXfrm>
        <a:off x="18566" y="418987"/>
        <a:ext cx="2157428" cy="343204"/>
      </dsp:txXfrm>
    </dsp:sp>
    <dsp:sp modelId="{3AB2A3C2-198D-4C50-BE64-425DD1DEA2DE}">
      <dsp:nvSpPr>
        <dsp:cNvPr id="0" name=""/>
        <dsp:cNvSpPr/>
      </dsp:nvSpPr>
      <dsp:spPr>
        <a:xfrm rot="5400000">
          <a:off x="3993145" y="-960777"/>
          <a:ext cx="304268" cy="3901440"/>
        </a:xfrm>
        <a:prstGeom prst="round2Same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Carriage Paid To</a:t>
          </a:r>
          <a:endParaRPr lang="en-US" sz="1500" kern="1200" dirty="0">
            <a:solidFill>
              <a:srgbClr val="000000"/>
            </a:solidFill>
          </a:endParaRPr>
        </a:p>
      </dsp:txBody>
      <dsp:txXfrm rot="-5400000">
        <a:off x="2194560" y="852661"/>
        <a:ext cx="3886587" cy="274562"/>
      </dsp:txXfrm>
    </dsp:sp>
    <dsp:sp modelId="{24F3AD3F-D6D9-42D0-9F6A-D41169302E5C}">
      <dsp:nvSpPr>
        <dsp:cNvPr id="0" name=""/>
        <dsp:cNvSpPr/>
      </dsp:nvSpPr>
      <dsp:spPr>
        <a:xfrm>
          <a:off x="0" y="799774"/>
          <a:ext cx="2194560" cy="380336"/>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CPT</a:t>
          </a:r>
          <a:endParaRPr lang="en-US" sz="1900" kern="1200" dirty="0">
            <a:solidFill>
              <a:schemeClr val="tx1"/>
            </a:solidFill>
          </a:endParaRPr>
        </a:p>
      </dsp:txBody>
      <dsp:txXfrm>
        <a:off x="18566" y="818340"/>
        <a:ext cx="2157428" cy="343204"/>
      </dsp:txXfrm>
    </dsp:sp>
    <dsp:sp modelId="{8B310473-F720-4CFB-86C2-A33E506F6AF2}">
      <dsp:nvSpPr>
        <dsp:cNvPr id="0" name=""/>
        <dsp:cNvSpPr/>
      </dsp:nvSpPr>
      <dsp:spPr>
        <a:xfrm rot="5400000">
          <a:off x="3993145" y="-561424"/>
          <a:ext cx="304268" cy="3901440"/>
        </a:xfrm>
        <a:prstGeom prst="round2Same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Carriage and Insurance Paid To</a:t>
          </a:r>
          <a:endParaRPr lang="en-US" sz="1500" kern="1200" dirty="0">
            <a:solidFill>
              <a:srgbClr val="000000"/>
            </a:solidFill>
          </a:endParaRPr>
        </a:p>
      </dsp:txBody>
      <dsp:txXfrm rot="-5400000">
        <a:off x="2194560" y="1252014"/>
        <a:ext cx="3886587" cy="274562"/>
      </dsp:txXfrm>
    </dsp:sp>
    <dsp:sp modelId="{DCE37272-E171-4F99-B15E-6D12F097B8E4}">
      <dsp:nvSpPr>
        <dsp:cNvPr id="0" name=""/>
        <dsp:cNvSpPr/>
      </dsp:nvSpPr>
      <dsp:spPr>
        <a:xfrm>
          <a:off x="0" y="1199127"/>
          <a:ext cx="2194560" cy="380336"/>
        </a:xfrm>
        <a:prstGeom prst="roundRect">
          <a:avLst/>
        </a:prstGeom>
        <a:solidFill>
          <a:schemeClr val="bg1">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CIP</a:t>
          </a:r>
          <a:endParaRPr lang="en-US" sz="1900" kern="1200" dirty="0">
            <a:solidFill>
              <a:schemeClr val="tx1"/>
            </a:solidFill>
          </a:endParaRPr>
        </a:p>
      </dsp:txBody>
      <dsp:txXfrm>
        <a:off x="18566" y="1217693"/>
        <a:ext cx="2157428" cy="343204"/>
      </dsp:txXfrm>
    </dsp:sp>
    <dsp:sp modelId="{72A6A8EB-FF59-49FF-8772-16996D279C9A}">
      <dsp:nvSpPr>
        <dsp:cNvPr id="0" name=""/>
        <dsp:cNvSpPr/>
      </dsp:nvSpPr>
      <dsp:spPr>
        <a:xfrm rot="5400000">
          <a:off x="3993145" y="-162071"/>
          <a:ext cx="304268" cy="3901440"/>
        </a:xfrm>
        <a:prstGeom prst="round2Same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Delivered At Place</a:t>
          </a:r>
          <a:endParaRPr lang="en-US" sz="1500" kern="1200" dirty="0">
            <a:solidFill>
              <a:srgbClr val="000000"/>
            </a:solidFill>
          </a:endParaRPr>
        </a:p>
      </dsp:txBody>
      <dsp:txXfrm rot="-5400000">
        <a:off x="2194560" y="1651367"/>
        <a:ext cx="3886587" cy="274562"/>
      </dsp:txXfrm>
    </dsp:sp>
    <dsp:sp modelId="{7B219C76-108E-46EB-A1FC-B742F48C0FD1}">
      <dsp:nvSpPr>
        <dsp:cNvPr id="0" name=""/>
        <dsp:cNvSpPr/>
      </dsp:nvSpPr>
      <dsp:spPr>
        <a:xfrm>
          <a:off x="0" y="1598480"/>
          <a:ext cx="2194560" cy="380336"/>
        </a:xfrm>
        <a:prstGeom prst="roundRect">
          <a:avLst/>
        </a:prstGeom>
        <a:solidFill>
          <a:schemeClr val="bg1">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DAP</a:t>
          </a:r>
          <a:endParaRPr lang="en-US" sz="1900" kern="1200" dirty="0">
            <a:solidFill>
              <a:schemeClr val="tx1"/>
            </a:solidFill>
          </a:endParaRPr>
        </a:p>
      </dsp:txBody>
      <dsp:txXfrm>
        <a:off x="18566" y="1617046"/>
        <a:ext cx="2157428" cy="343204"/>
      </dsp:txXfrm>
    </dsp:sp>
    <dsp:sp modelId="{9CC40852-0998-42CA-8075-FA4C8EC263EA}">
      <dsp:nvSpPr>
        <dsp:cNvPr id="0" name=""/>
        <dsp:cNvSpPr/>
      </dsp:nvSpPr>
      <dsp:spPr>
        <a:xfrm rot="5400000">
          <a:off x="3993145" y="237281"/>
          <a:ext cx="304268" cy="3901440"/>
        </a:xfrm>
        <a:prstGeom prst="round2Same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Delivered At Place, Unloaded</a:t>
          </a:r>
          <a:endParaRPr lang="en-US" sz="1500" kern="1200" dirty="0">
            <a:solidFill>
              <a:srgbClr val="000000"/>
            </a:solidFill>
          </a:endParaRPr>
        </a:p>
      </dsp:txBody>
      <dsp:txXfrm rot="-5400000">
        <a:off x="2194560" y="2050720"/>
        <a:ext cx="3886587" cy="274562"/>
      </dsp:txXfrm>
    </dsp:sp>
    <dsp:sp modelId="{77DC4D75-CEA9-4486-8F14-A04F10C54677}">
      <dsp:nvSpPr>
        <dsp:cNvPr id="0" name=""/>
        <dsp:cNvSpPr/>
      </dsp:nvSpPr>
      <dsp:spPr>
        <a:xfrm>
          <a:off x="0" y="1983137"/>
          <a:ext cx="2194560" cy="380336"/>
        </a:xfrm>
        <a:prstGeom prst="roundRect">
          <a:avLst/>
        </a:prstGeom>
        <a:solidFill>
          <a:schemeClr val="bg1">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DPU</a:t>
          </a:r>
          <a:endParaRPr lang="en-US" sz="1900" kern="1200" dirty="0">
            <a:solidFill>
              <a:schemeClr val="tx1"/>
            </a:solidFill>
          </a:endParaRPr>
        </a:p>
      </dsp:txBody>
      <dsp:txXfrm>
        <a:off x="18566" y="2001703"/>
        <a:ext cx="2157428" cy="343204"/>
      </dsp:txXfrm>
    </dsp:sp>
    <dsp:sp modelId="{7DE14358-1A33-46F5-BD0F-5AA300447427}">
      <dsp:nvSpPr>
        <dsp:cNvPr id="0" name=""/>
        <dsp:cNvSpPr/>
      </dsp:nvSpPr>
      <dsp:spPr>
        <a:xfrm rot="5400000">
          <a:off x="3993145" y="636634"/>
          <a:ext cx="304268" cy="3901440"/>
        </a:xfrm>
        <a:prstGeom prst="round2Same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Delivered Duty Paid</a:t>
          </a:r>
          <a:endParaRPr lang="en-US" sz="1500" kern="1200" dirty="0">
            <a:solidFill>
              <a:srgbClr val="000000"/>
            </a:solidFill>
          </a:endParaRPr>
        </a:p>
      </dsp:txBody>
      <dsp:txXfrm rot="-5400000">
        <a:off x="2194560" y="2450073"/>
        <a:ext cx="3886587" cy="274562"/>
      </dsp:txXfrm>
    </dsp:sp>
    <dsp:sp modelId="{85F24CB8-6B5C-4244-BF9A-E284B6A667CE}">
      <dsp:nvSpPr>
        <dsp:cNvPr id="0" name=""/>
        <dsp:cNvSpPr/>
      </dsp:nvSpPr>
      <dsp:spPr>
        <a:xfrm>
          <a:off x="0" y="2397186"/>
          <a:ext cx="2194560" cy="380336"/>
        </a:xfrm>
        <a:prstGeom prst="roundRect">
          <a:avLst/>
        </a:prstGeom>
        <a:solidFill>
          <a:schemeClr val="bg1">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DDP</a:t>
          </a:r>
          <a:endParaRPr lang="en-US" sz="1900" kern="1200" dirty="0">
            <a:solidFill>
              <a:schemeClr val="tx1"/>
            </a:solidFill>
          </a:endParaRPr>
        </a:p>
      </dsp:txBody>
      <dsp:txXfrm>
        <a:off x="18566" y="2415752"/>
        <a:ext cx="2157428" cy="343204"/>
      </dsp:txXfrm>
    </dsp:sp>
    <dsp:sp modelId="{3ECF03D3-1682-4ED5-8780-0295EB979A3F}">
      <dsp:nvSpPr>
        <dsp:cNvPr id="0" name=""/>
        <dsp:cNvSpPr/>
      </dsp:nvSpPr>
      <dsp:spPr>
        <a:xfrm rot="5400000">
          <a:off x="3993145" y="1035987"/>
          <a:ext cx="304268" cy="3901440"/>
        </a:xfrm>
        <a:prstGeom prst="round2Same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Free Alongside Ship</a:t>
          </a:r>
          <a:endParaRPr lang="en-US" sz="1500" kern="1200" dirty="0">
            <a:solidFill>
              <a:srgbClr val="000000"/>
            </a:solidFill>
          </a:endParaRPr>
        </a:p>
      </dsp:txBody>
      <dsp:txXfrm rot="-5400000">
        <a:off x="2194560" y="2849426"/>
        <a:ext cx="3886587" cy="274562"/>
      </dsp:txXfrm>
    </dsp:sp>
    <dsp:sp modelId="{394D6209-FC47-4F44-AE02-90E1A0088EB0}">
      <dsp:nvSpPr>
        <dsp:cNvPr id="0" name=""/>
        <dsp:cNvSpPr/>
      </dsp:nvSpPr>
      <dsp:spPr>
        <a:xfrm>
          <a:off x="0" y="2808029"/>
          <a:ext cx="2194560" cy="380336"/>
        </a:xfrm>
        <a:prstGeom prst="roundRect">
          <a:avLst/>
        </a:prstGeom>
        <a:solidFill>
          <a:schemeClr val="bg1">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FAS</a:t>
          </a:r>
          <a:endParaRPr lang="en-US" sz="1900" kern="1200" dirty="0">
            <a:solidFill>
              <a:schemeClr val="tx1"/>
            </a:solidFill>
          </a:endParaRPr>
        </a:p>
      </dsp:txBody>
      <dsp:txXfrm>
        <a:off x="18566" y="2826595"/>
        <a:ext cx="2157428" cy="343204"/>
      </dsp:txXfrm>
    </dsp:sp>
    <dsp:sp modelId="{F4F8D446-7F97-40FE-AFCD-A310BD178E02}">
      <dsp:nvSpPr>
        <dsp:cNvPr id="0" name=""/>
        <dsp:cNvSpPr/>
      </dsp:nvSpPr>
      <dsp:spPr>
        <a:xfrm rot="5400000">
          <a:off x="3993145" y="1435340"/>
          <a:ext cx="304268" cy="3901440"/>
        </a:xfrm>
        <a:prstGeom prst="round2Same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Free On Board</a:t>
          </a:r>
          <a:endParaRPr lang="en-US" sz="1500" kern="1200" dirty="0">
            <a:solidFill>
              <a:srgbClr val="000000"/>
            </a:solidFill>
          </a:endParaRPr>
        </a:p>
      </dsp:txBody>
      <dsp:txXfrm rot="-5400000">
        <a:off x="2194560" y="3248779"/>
        <a:ext cx="3886587" cy="274562"/>
      </dsp:txXfrm>
    </dsp:sp>
    <dsp:sp modelId="{FD666C50-7569-44B2-AC9E-D19A98BD9275}">
      <dsp:nvSpPr>
        <dsp:cNvPr id="0" name=""/>
        <dsp:cNvSpPr/>
      </dsp:nvSpPr>
      <dsp:spPr>
        <a:xfrm>
          <a:off x="0" y="3196892"/>
          <a:ext cx="2194560" cy="380336"/>
        </a:xfrm>
        <a:prstGeom prst="roundRect">
          <a:avLst/>
        </a:prstGeom>
        <a:solidFill>
          <a:schemeClr val="bg1">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FOB</a:t>
          </a:r>
          <a:endParaRPr lang="en-US" sz="1900" kern="1200" dirty="0">
            <a:solidFill>
              <a:schemeClr val="tx1"/>
            </a:solidFill>
          </a:endParaRPr>
        </a:p>
      </dsp:txBody>
      <dsp:txXfrm>
        <a:off x="18566" y="3215458"/>
        <a:ext cx="2157428" cy="343204"/>
      </dsp:txXfrm>
    </dsp:sp>
    <dsp:sp modelId="{3EC99BB6-F803-4875-9946-00C5EFB220C6}">
      <dsp:nvSpPr>
        <dsp:cNvPr id="0" name=""/>
        <dsp:cNvSpPr/>
      </dsp:nvSpPr>
      <dsp:spPr>
        <a:xfrm rot="5400000">
          <a:off x="3993145" y="1834693"/>
          <a:ext cx="304268" cy="3901440"/>
        </a:xfrm>
        <a:prstGeom prst="round2Same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Cost and Freight</a:t>
          </a:r>
          <a:endParaRPr lang="en-US" sz="1500" kern="1200" dirty="0">
            <a:solidFill>
              <a:srgbClr val="000000"/>
            </a:solidFill>
          </a:endParaRPr>
        </a:p>
      </dsp:txBody>
      <dsp:txXfrm rot="-5400000">
        <a:off x="2194560" y="3648132"/>
        <a:ext cx="3886587" cy="274562"/>
      </dsp:txXfrm>
    </dsp:sp>
    <dsp:sp modelId="{844D1635-4BB2-4C15-B238-E80DB6BB4E24}">
      <dsp:nvSpPr>
        <dsp:cNvPr id="0" name=""/>
        <dsp:cNvSpPr/>
      </dsp:nvSpPr>
      <dsp:spPr>
        <a:xfrm>
          <a:off x="0" y="3605191"/>
          <a:ext cx="2194560" cy="380336"/>
        </a:xfrm>
        <a:prstGeom prst="roundRect">
          <a:avLst/>
        </a:prstGeom>
        <a:solidFill>
          <a:schemeClr val="bg1">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CFR</a:t>
          </a:r>
          <a:endParaRPr lang="en-US" sz="1900" kern="1200" dirty="0">
            <a:solidFill>
              <a:schemeClr val="tx1"/>
            </a:solidFill>
          </a:endParaRPr>
        </a:p>
      </dsp:txBody>
      <dsp:txXfrm>
        <a:off x="18566" y="3623757"/>
        <a:ext cx="2157428" cy="343204"/>
      </dsp:txXfrm>
    </dsp:sp>
    <dsp:sp modelId="{87F60015-8869-4AE8-A452-8E6215E697E6}">
      <dsp:nvSpPr>
        <dsp:cNvPr id="0" name=""/>
        <dsp:cNvSpPr/>
      </dsp:nvSpPr>
      <dsp:spPr>
        <a:xfrm rot="5400000">
          <a:off x="3993145" y="2234046"/>
          <a:ext cx="304268" cy="3901440"/>
        </a:xfrm>
        <a:prstGeom prst="round2Same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Cost, Insurance and Freight</a:t>
          </a:r>
          <a:endParaRPr lang="en-US" sz="1500" kern="1200" dirty="0">
            <a:solidFill>
              <a:srgbClr val="000000"/>
            </a:solidFill>
          </a:endParaRPr>
        </a:p>
      </dsp:txBody>
      <dsp:txXfrm rot="-5400000">
        <a:off x="2194560" y="4047485"/>
        <a:ext cx="3886587" cy="274562"/>
      </dsp:txXfrm>
    </dsp:sp>
    <dsp:sp modelId="{36E5D851-424F-48F2-A32D-FDB587435B29}">
      <dsp:nvSpPr>
        <dsp:cNvPr id="0" name=""/>
        <dsp:cNvSpPr/>
      </dsp:nvSpPr>
      <dsp:spPr>
        <a:xfrm>
          <a:off x="0" y="3995666"/>
          <a:ext cx="2194560" cy="380336"/>
        </a:xfrm>
        <a:prstGeom prst="roundRect">
          <a:avLst/>
        </a:prstGeom>
        <a:solidFill>
          <a:schemeClr val="bg1">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CIF</a:t>
          </a:r>
          <a:endParaRPr lang="en-US" sz="1900" kern="1200" dirty="0">
            <a:solidFill>
              <a:schemeClr val="tx1"/>
            </a:solidFill>
          </a:endParaRPr>
        </a:p>
      </dsp:txBody>
      <dsp:txXfrm>
        <a:off x="18566" y="4014232"/>
        <a:ext cx="2157428" cy="3432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48939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677613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4077259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42824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567440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175797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316228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901099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660167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624814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989919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86787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695664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3763560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4962433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220969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6248165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7105208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5288572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8002040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40918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44258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228932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10/19/2019</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125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10/19/2019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10/19/2019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10/19/2019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10/19/2019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10/19/2019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201133653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B11B4E-F332-2C45-993B-8D82C45641AB}" type="datetimeFigureOut">
              <a:rPr lang="en-US" smtClean="0"/>
              <a:t>10/19/2019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794D38-F559-EF4B-B59D-45F4D029AA1E}" type="slidenum">
              <a:rPr lang="en-US" smtClean="0"/>
              <a:t>‹#›</a:t>
            </a:fld>
            <a:endParaRPr lang="en-US"/>
          </a:p>
        </p:txBody>
      </p:sp>
    </p:spTree>
    <p:extLst>
      <p:ext uri="{BB962C8B-B14F-4D97-AF65-F5344CB8AC3E}">
        <p14:creationId xmlns:p14="http://schemas.microsoft.com/office/powerpoint/2010/main" val="32782370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txStyles>
    <p:titleStyle>
      <a:lvl1pPr algn="l" defTabSz="685800" rtl="0" eaLnBrk="1" latinLnBrk="0" hangingPunct="1">
        <a:lnSpc>
          <a:spcPct val="90000"/>
        </a:lnSpc>
        <a:spcBef>
          <a:spcPct val="0"/>
        </a:spcBef>
        <a:buNone/>
        <a:defRPr sz="3300" kern="1200">
          <a:solidFill>
            <a:schemeClr val="tx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Chapter 6</a:t>
            </a:r>
            <a:br>
              <a:rPr lang="en-US" b="1" dirty="0" smtClean="0">
                <a:solidFill>
                  <a:schemeClr val="tx1"/>
                </a:solidFill>
              </a:rPr>
            </a:br>
            <a:r>
              <a:rPr lang="en-US" dirty="0" smtClean="0">
                <a:solidFill>
                  <a:schemeClr val="tx1"/>
                </a:solidFill>
              </a:rPr>
              <a:t>International Terms of Trade with New 2020 Incoterms</a:t>
            </a:r>
            <a:endParaRPr lang="en-US" b="1" dirty="0">
              <a:solidFill>
                <a:schemeClr val="tx1"/>
              </a:solidFill>
            </a:endParaRPr>
          </a:p>
        </p:txBody>
      </p:sp>
    </p:spTree>
    <p:extLst>
      <p:ext uri="{BB962C8B-B14F-4D97-AF65-F5344CB8AC3E}">
        <p14:creationId xmlns:p14="http://schemas.microsoft.com/office/powerpoint/2010/main" val="382827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Incoterms® Rules</a:t>
            </a:r>
            <a:endParaRPr lang="en-US" dirty="0">
              <a:solidFill>
                <a:schemeClr val="tx1"/>
              </a:solidFill>
            </a:endParaRPr>
          </a:p>
        </p:txBody>
      </p:sp>
      <p:sp>
        <p:nvSpPr>
          <p:cNvPr id="3" name="Content Placeholder 2"/>
          <p:cNvSpPr>
            <a:spLocks noGrp="1"/>
          </p:cNvSpPr>
          <p:nvPr>
            <p:ph idx="1"/>
          </p:nvPr>
        </p:nvSpPr>
        <p:spPr>
          <a:xfrm>
            <a:off x="498474" y="1981200"/>
            <a:ext cx="7840308" cy="4365009"/>
          </a:xfrm>
        </p:spPr>
        <p:txBody>
          <a:bodyPr>
            <a:normAutofit/>
          </a:bodyPr>
          <a:lstStyle/>
          <a:p>
            <a:pPr marL="0" indent="0">
              <a:buNone/>
            </a:pPr>
            <a:r>
              <a:rPr lang="en-US" sz="2000" dirty="0" smtClean="0">
                <a:solidFill>
                  <a:schemeClr val="tx1"/>
                </a:solidFill>
              </a:rPr>
              <a:t>Each Incoterms rule has:</a:t>
            </a:r>
          </a:p>
          <a:p>
            <a:r>
              <a:rPr lang="en-US" sz="2000" dirty="0">
                <a:solidFill>
                  <a:schemeClr val="tx1"/>
                </a:solidFill>
              </a:rPr>
              <a:t>A scope — The type of products for which it can be used</a:t>
            </a:r>
          </a:p>
          <a:p>
            <a:r>
              <a:rPr lang="en-US" sz="2000" dirty="0">
                <a:solidFill>
                  <a:schemeClr val="tx1"/>
                </a:solidFill>
              </a:rPr>
              <a:t>A modality — The mode of transport for which it can be used</a:t>
            </a:r>
          </a:p>
          <a:p>
            <a:r>
              <a:rPr lang="en-US" sz="2000" dirty="0">
                <a:solidFill>
                  <a:schemeClr val="tx1"/>
                </a:solidFill>
              </a:rPr>
              <a:t>A syntax — The way it has to be stated on invoices and paperwork</a:t>
            </a:r>
          </a:p>
          <a:p>
            <a:pPr marL="0" indent="0">
              <a:buNone/>
            </a:pPr>
            <a:r>
              <a:rPr lang="en-US" sz="2000" dirty="0" smtClean="0">
                <a:solidFill>
                  <a:schemeClr val="tx1"/>
                </a:solidFill>
              </a:rPr>
              <a:t>Each Incoterms rule defines:</a:t>
            </a:r>
          </a:p>
          <a:p>
            <a:r>
              <a:rPr lang="en-US" sz="2000" dirty="0">
                <a:solidFill>
                  <a:schemeClr val="tx1"/>
                </a:solidFill>
              </a:rPr>
              <a:t>The responsibilities of the exporter</a:t>
            </a:r>
          </a:p>
          <a:p>
            <a:r>
              <a:rPr lang="en-US" sz="2000" dirty="0">
                <a:solidFill>
                  <a:schemeClr val="tx1"/>
                </a:solidFill>
              </a:rPr>
              <a:t>The responsibilities of the importer</a:t>
            </a:r>
          </a:p>
          <a:p>
            <a:r>
              <a:rPr lang="en-US" sz="2000" dirty="0">
                <a:solidFill>
                  <a:schemeClr val="tx1"/>
                </a:solidFill>
              </a:rPr>
              <a:t>A specific transfer point at which the responsibilities for the goods shifts from the exporter to the importer</a:t>
            </a:r>
          </a:p>
          <a:p>
            <a:pPr marL="0" indent="0">
              <a:buNone/>
            </a:pPr>
            <a:endParaRPr lang="en-US" dirty="0"/>
          </a:p>
        </p:txBody>
      </p:sp>
    </p:spTree>
    <p:extLst>
      <p:ext uri="{BB962C8B-B14F-4D97-AF65-F5344CB8AC3E}">
        <p14:creationId xmlns:p14="http://schemas.microsoft.com/office/powerpoint/2010/main" val="17294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Ex-Works (EXW)</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Scope</a:t>
            </a:r>
          </a:p>
          <a:p>
            <a:pPr marL="228600" lvl="1" indent="0">
              <a:buNone/>
            </a:pPr>
            <a:r>
              <a:rPr lang="en-US" dirty="0" smtClean="0">
                <a:solidFill>
                  <a:schemeClr val="tx1"/>
                </a:solidFill>
              </a:rPr>
              <a:t>Ex-Works can be used for any type of goods. However, in the Incoterms® rules 2020, the International Chamber of Commerce clearly wants EXW to be used for small packages that are picked up by express packages services, such as FedEx or DHL.</a:t>
            </a:r>
          </a:p>
          <a:p>
            <a:r>
              <a:rPr lang="en-US" sz="2000" dirty="0" smtClean="0">
                <a:solidFill>
                  <a:schemeClr val="tx1"/>
                </a:solidFill>
              </a:rPr>
              <a:t>Modality</a:t>
            </a:r>
          </a:p>
          <a:p>
            <a:pPr marL="228600" lvl="1" indent="0">
              <a:buNone/>
            </a:pPr>
            <a:r>
              <a:rPr lang="en-US" dirty="0" smtClean="0">
                <a:solidFill>
                  <a:schemeClr val="tx1"/>
                </a:solidFill>
              </a:rPr>
              <a:t>Ex-Works can be used for any mode of transportation.</a:t>
            </a:r>
          </a:p>
          <a:p>
            <a:r>
              <a:rPr lang="en-US" sz="2000" dirty="0" smtClean="0">
                <a:solidFill>
                  <a:schemeClr val="tx1"/>
                </a:solidFill>
              </a:rPr>
              <a:t>Syntax</a:t>
            </a:r>
          </a:p>
          <a:p>
            <a:pPr marL="228600" lvl="1" indent="0">
              <a:spcAft>
                <a:spcPts val="600"/>
              </a:spcAft>
              <a:buNone/>
            </a:pPr>
            <a:r>
              <a:rPr lang="en-US" dirty="0" smtClean="0">
                <a:solidFill>
                  <a:schemeClr val="tx1"/>
                </a:solidFill>
              </a:rPr>
              <a:t>EXW </a:t>
            </a:r>
            <a:r>
              <a:rPr lang="en-US" dirty="0">
                <a:solidFill>
                  <a:schemeClr val="tx1"/>
                </a:solidFill>
              </a:rPr>
              <a:t>[Address in the City of Departure where goods are made available], </a:t>
            </a:r>
            <a:r>
              <a:rPr lang="en-US" dirty="0" smtClean="0">
                <a:solidFill>
                  <a:schemeClr val="tx1"/>
                </a:solidFill>
              </a:rPr>
              <a:t>Incoterms ® 2020.</a:t>
            </a:r>
            <a:endParaRPr lang="en-US" dirty="0">
              <a:solidFill>
                <a:schemeClr val="tx1"/>
              </a:solidFill>
            </a:endParaRPr>
          </a:p>
          <a:p>
            <a:pPr marL="0" indent="0">
              <a:spcBef>
                <a:spcPts val="600"/>
              </a:spcBef>
              <a:buNone/>
            </a:pPr>
            <a:r>
              <a:rPr lang="en-US" dirty="0" smtClean="0">
                <a:solidFill>
                  <a:schemeClr val="tx1"/>
                </a:solidFill>
              </a:rPr>
              <a:t>	</a:t>
            </a:r>
            <a:r>
              <a:rPr lang="en-US" sz="2000" b="1" dirty="0" smtClean="0">
                <a:solidFill>
                  <a:schemeClr val="tx1"/>
                </a:solidFill>
              </a:rPr>
              <a:t>EXW </a:t>
            </a:r>
            <a:r>
              <a:rPr lang="en-US" sz="2000" b="1" dirty="0">
                <a:solidFill>
                  <a:schemeClr val="tx1"/>
                </a:solidFill>
              </a:rPr>
              <a:t>· 2400 Progress Drive, Poughkeepsie, </a:t>
            </a:r>
            <a:endParaRPr lang="en-US" sz="2000" b="1" dirty="0" smtClean="0">
              <a:solidFill>
                <a:schemeClr val="tx1"/>
              </a:solidFill>
            </a:endParaRPr>
          </a:p>
          <a:p>
            <a:pPr marL="0" indent="0">
              <a:spcBef>
                <a:spcPts val="0"/>
              </a:spcBef>
              <a:buNone/>
            </a:pPr>
            <a:r>
              <a:rPr lang="en-US" sz="2000" b="1" dirty="0" smtClean="0">
                <a:solidFill>
                  <a:schemeClr val="tx1"/>
                </a:solidFill>
              </a:rPr>
              <a:t>	New </a:t>
            </a:r>
            <a:r>
              <a:rPr lang="en-US" sz="2000" b="1" dirty="0">
                <a:solidFill>
                  <a:schemeClr val="tx1"/>
                </a:solidFill>
              </a:rPr>
              <a:t>York </a:t>
            </a:r>
            <a:r>
              <a:rPr lang="en-US" sz="2000" b="1" dirty="0" smtClean="0">
                <a:solidFill>
                  <a:schemeClr val="tx1"/>
                </a:solidFill>
              </a:rPr>
              <a:t>12601, USA</a:t>
            </a:r>
            <a:r>
              <a:rPr lang="en-US" sz="2000" b="1" dirty="0">
                <a:solidFill>
                  <a:schemeClr val="tx1"/>
                </a:solidFill>
              </a:rPr>
              <a:t>, Incoterms® </a:t>
            </a:r>
            <a:r>
              <a:rPr lang="en-US" sz="2000" b="1" dirty="0" smtClean="0">
                <a:solidFill>
                  <a:schemeClr val="tx1"/>
                </a:solidFill>
              </a:rPr>
              <a:t>2020</a:t>
            </a:r>
            <a:r>
              <a:rPr lang="en-US" sz="2000" b="1" dirty="0">
                <a:solidFill>
                  <a:schemeClr val="tx1"/>
                </a:solidFill>
              </a:rPr>
              <a:t>.</a:t>
            </a:r>
            <a:endParaRPr lang="en-US" sz="2000" b="1" dirty="0" smtClean="0">
              <a:solidFill>
                <a:schemeClr val="tx1"/>
              </a:solidFill>
            </a:endParaRPr>
          </a:p>
        </p:txBody>
      </p:sp>
    </p:spTree>
    <p:extLst>
      <p:ext uri="{BB962C8B-B14F-4D97-AF65-F5344CB8AC3E}">
        <p14:creationId xmlns:p14="http://schemas.microsoft.com/office/powerpoint/2010/main" val="101560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Ex-Works (EXW)</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Responsibilities of the Exporter</a:t>
            </a:r>
          </a:p>
          <a:p>
            <a:pPr marL="228600" lvl="1" indent="0">
              <a:buNone/>
            </a:pPr>
            <a:r>
              <a:rPr lang="en-US" dirty="0" smtClean="0">
                <a:solidFill>
                  <a:schemeClr val="tx1"/>
                </a:solidFill>
              </a:rPr>
              <a:t>The exporter must  package </a:t>
            </a:r>
            <a:r>
              <a:rPr lang="en-US" dirty="0">
                <a:solidFill>
                  <a:schemeClr val="tx1"/>
                </a:solidFill>
              </a:rPr>
              <a:t>the goods for the international </a:t>
            </a:r>
            <a:r>
              <a:rPr lang="en-US" dirty="0" smtClean="0">
                <a:solidFill>
                  <a:schemeClr val="tx1"/>
                </a:solidFill>
              </a:rPr>
              <a:t>voyage and provide </a:t>
            </a:r>
            <a:r>
              <a:rPr lang="en-US" dirty="0">
                <a:solidFill>
                  <a:schemeClr val="tx1"/>
                </a:solidFill>
              </a:rPr>
              <a:t>the importer with the documents necessary to clear </a:t>
            </a:r>
            <a:r>
              <a:rPr lang="en-US" dirty="0" smtClean="0">
                <a:solidFill>
                  <a:schemeClr val="tx1"/>
                </a:solidFill>
              </a:rPr>
              <a:t>the goods for export in </a:t>
            </a:r>
            <a:r>
              <a:rPr lang="en-US" dirty="0">
                <a:solidFill>
                  <a:schemeClr val="tx1"/>
                </a:solidFill>
              </a:rPr>
              <a:t>the </a:t>
            </a:r>
            <a:r>
              <a:rPr lang="en-US" dirty="0" smtClean="0">
                <a:solidFill>
                  <a:schemeClr val="tx1"/>
                </a:solidFill>
              </a:rPr>
              <a:t>exporting country and to clear customs in the importing country.</a:t>
            </a:r>
            <a:endParaRPr lang="en-US" dirty="0">
              <a:solidFill>
                <a:schemeClr val="tx1"/>
              </a:solidFill>
            </a:endParaRPr>
          </a:p>
          <a:p>
            <a:r>
              <a:rPr lang="en-US" sz="2000" dirty="0" smtClean="0">
                <a:solidFill>
                  <a:schemeClr val="tx1"/>
                </a:solidFill>
              </a:rPr>
              <a:t>Responsibilities of the Importer </a:t>
            </a:r>
          </a:p>
          <a:p>
            <a:pPr marL="228600" lvl="1" indent="0">
              <a:buNone/>
            </a:pPr>
            <a:r>
              <a:rPr lang="en-US" dirty="0" smtClean="0">
                <a:solidFill>
                  <a:schemeClr val="tx1"/>
                </a:solidFill>
              </a:rPr>
              <a:t>The importer must do everything else.</a:t>
            </a:r>
          </a:p>
          <a:p>
            <a:r>
              <a:rPr lang="en-US" sz="2000" dirty="0" smtClean="0">
                <a:solidFill>
                  <a:schemeClr val="tx1"/>
                </a:solidFill>
              </a:rPr>
              <a:t>Point at which the responsibility for the good shifts from exporter to importer</a:t>
            </a:r>
          </a:p>
          <a:p>
            <a:pPr marL="228600" lvl="1" indent="0">
              <a:buNone/>
            </a:pPr>
            <a:r>
              <a:rPr lang="en-US" dirty="0" smtClean="0">
                <a:solidFill>
                  <a:schemeClr val="tx1"/>
                </a:solidFill>
              </a:rPr>
              <a:t>When the exporter makes the goods available to the importer.</a:t>
            </a:r>
          </a:p>
        </p:txBody>
      </p:sp>
    </p:spTree>
    <p:extLst>
      <p:ext uri="{BB962C8B-B14F-4D97-AF65-F5344CB8AC3E}">
        <p14:creationId xmlns:p14="http://schemas.microsoft.com/office/powerpoint/2010/main" val="28982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55" y="1236058"/>
            <a:ext cx="7646973" cy="5097982"/>
          </a:xfrm>
          <a:prstGeom prst="rect">
            <a:avLst/>
          </a:prstGeom>
        </p:spPr>
      </p:pic>
      <p:sp>
        <p:nvSpPr>
          <p:cNvPr id="5" name="TextBox 4"/>
          <p:cNvSpPr txBox="1"/>
          <p:nvPr/>
        </p:nvSpPr>
        <p:spPr>
          <a:xfrm>
            <a:off x="1011504" y="1051392"/>
            <a:ext cx="7340471"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The ICC recommends that EXW be used only for small packages</a:t>
            </a:r>
          </a:p>
        </p:txBody>
      </p:sp>
    </p:spTree>
    <p:extLst>
      <p:ext uri="{BB962C8B-B14F-4D97-AF65-F5344CB8AC3E}">
        <p14:creationId xmlns:p14="http://schemas.microsoft.com/office/powerpoint/2010/main" val="295833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Free Carrier (FCA)</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Scope</a:t>
            </a:r>
          </a:p>
          <a:p>
            <a:pPr marL="228600" lvl="1" indent="0">
              <a:buNone/>
            </a:pPr>
            <a:r>
              <a:rPr lang="en-US" dirty="0" smtClean="0">
                <a:solidFill>
                  <a:schemeClr val="tx1"/>
                </a:solidFill>
              </a:rPr>
              <a:t>Free Carrier can be used for any type of goods. </a:t>
            </a:r>
          </a:p>
          <a:p>
            <a:r>
              <a:rPr lang="en-US" sz="2000" dirty="0" smtClean="0">
                <a:solidFill>
                  <a:schemeClr val="tx1"/>
                </a:solidFill>
              </a:rPr>
              <a:t>Modality</a:t>
            </a:r>
          </a:p>
          <a:p>
            <a:pPr marL="228600" lvl="1" indent="0">
              <a:buNone/>
            </a:pPr>
            <a:r>
              <a:rPr lang="en-US" dirty="0" smtClean="0">
                <a:solidFill>
                  <a:schemeClr val="tx1"/>
                </a:solidFill>
              </a:rPr>
              <a:t>Free Carrier can be used for any mode of transportation.</a:t>
            </a:r>
          </a:p>
          <a:p>
            <a:r>
              <a:rPr lang="en-US" sz="2000" dirty="0" smtClean="0">
                <a:solidFill>
                  <a:schemeClr val="tx1"/>
                </a:solidFill>
              </a:rPr>
              <a:t>Syntax</a:t>
            </a:r>
          </a:p>
          <a:p>
            <a:pPr marL="228600" lvl="1" indent="0">
              <a:spcAft>
                <a:spcPts val="600"/>
              </a:spcAft>
              <a:buNone/>
            </a:pPr>
            <a:r>
              <a:rPr lang="en-US" dirty="0" smtClean="0">
                <a:solidFill>
                  <a:schemeClr val="tx1"/>
                </a:solidFill>
              </a:rPr>
              <a:t>FCA </a:t>
            </a:r>
            <a:r>
              <a:rPr lang="en-US" dirty="0">
                <a:solidFill>
                  <a:schemeClr val="tx1"/>
                </a:solidFill>
              </a:rPr>
              <a:t>[Address in the City of Departure where goods are </a:t>
            </a:r>
            <a:r>
              <a:rPr lang="en-US" dirty="0" smtClean="0">
                <a:solidFill>
                  <a:schemeClr val="tx1"/>
                </a:solidFill>
              </a:rPr>
              <a:t>delivered to carrier], Incoterms ® 2020.</a:t>
            </a:r>
            <a:endParaRPr lang="en-US" dirty="0">
              <a:solidFill>
                <a:schemeClr val="tx1"/>
              </a:solidFill>
            </a:endParaRPr>
          </a:p>
          <a:p>
            <a:pPr marL="0" indent="0">
              <a:spcBef>
                <a:spcPts val="600"/>
              </a:spcBef>
              <a:buNone/>
            </a:pPr>
            <a:r>
              <a:rPr lang="en-US" sz="2000" dirty="0" smtClean="0">
                <a:solidFill>
                  <a:schemeClr val="tx1"/>
                </a:solidFill>
              </a:rPr>
              <a:t>	</a:t>
            </a:r>
            <a:r>
              <a:rPr lang="fr-FR" sz="2000" b="1" dirty="0">
                <a:solidFill>
                  <a:schemeClr val="tx1"/>
                </a:solidFill>
              </a:rPr>
              <a:t>FCA · Bâtiment B, 46 Allée Corbière, F-81000 Castres, </a:t>
            </a:r>
            <a:r>
              <a:rPr lang="fr-FR" sz="2000" b="1" dirty="0" smtClean="0">
                <a:solidFill>
                  <a:schemeClr val="tx1"/>
                </a:solidFill>
              </a:rPr>
              <a:t>	France, Incoterms</a:t>
            </a:r>
            <a:r>
              <a:rPr lang="fr-FR" sz="2000" b="1" dirty="0">
                <a:solidFill>
                  <a:schemeClr val="tx1"/>
                </a:solidFill>
              </a:rPr>
              <a:t>® </a:t>
            </a:r>
            <a:r>
              <a:rPr lang="fr-FR" sz="2000" b="1" dirty="0" smtClean="0">
                <a:solidFill>
                  <a:schemeClr val="tx1"/>
                </a:solidFill>
              </a:rPr>
              <a:t>2020</a:t>
            </a:r>
            <a:endParaRPr lang="en-US" sz="2000" b="1" dirty="0" smtClean="0">
              <a:solidFill>
                <a:schemeClr val="tx1"/>
              </a:solidFill>
            </a:endParaRPr>
          </a:p>
        </p:txBody>
      </p:sp>
    </p:spTree>
    <p:extLst>
      <p:ext uri="{BB962C8B-B14F-4D97-AF65-F5344CB8AC3E}">
        <p14:creationId xmlns:p14="http://schemas.microsoft.com/office/powerpoint/2010/main" val="132639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Free Carrier (FCA)</a:t>
            </a:r>
            <a:endParaRPr lang="en-US" dirty="0">
              <a:solidFill>
                <a:schemeClr val="tx1"/>
              </a:solidFill>
            </a:endParaRPr>
          </a:p>
        </p:txBody>
      </p:sp>
      <p:sp>
        <p:nvSpPr>
          <p:cNvPr id="3" name="Content Placeholder 2"/>
          <p:cNvSpPr>
            <a:spLocks noGrp="1"/>
          </p:cNvSpPr>
          <p:nvPr>
            <p:ph idx="1"/>
          </p:nvPr>
        </p:nvSpPr>
        <p:spPr>
          <a:xfrm>
            <a:off x="498475" y="1981200"/>
            <a:ext cx="7403580" cy="4144963"/>
          </a:xfrm>
        </p:spPr>
        <p:txBody>
          <a:bodyPr>
            <a:normAutofit/>
          </a:bodyPr>
          <a:lstStyle/>
          <a:p>
            <a:pPr marL="0" indent="0">
              <a:buNone/>
            </a:pPr>
            <a:r>
              <a:rPr lang="en-US" sz="2000" dirty="0" smtClean="0">
                <a:solidFill>
                  <a:schemeClr val="tx1"/>
                </a:solidFill>
              </a:rPr>
              <a:t>Under the FCA Incoterms® rule, there are two choices regarding the delivery of the goods. The exporter and importer can agree on:</a:t>
            </a:r>
          </a:p>
          <a:p>
            <a:r>
              <a:rPr lang="en-US" sz="2000" dirty="0" smtClean="0">
                <a:solidFill>
                  <a:schemeClr val="tx1"/>
                </a:solidFill>
              </a:rPr>
              <a:t>FCA Exporter’s Premises</a:t>
            </a:r>
          </a:p>
          <a:p>
            <a:pPr marL="228600" lvl="1" indent="0">
              <a:buNone/>
            </a:pPr>
            <a:r>
              <a:rPr lang="en-US" dirty="0" smtClean="0">
                <a:solidFill>
                  <a:schemeClr val="tx1"/>
                </a:solidFill>
              </a:rPr>
              <a:t>The exporter loads the goods at its place of business on a truck (means of conveyance) provided by the importer.</a:t>
            </a:r>
          </a:p>
          <a:p>
            <a:r>
              <a:rPr lang="en-US" sz="2000" dirty="0" smtClean="0">
                <a:solidFill>
                  <a:schemeClr val="tx1"/>
                </a:solidFill>
              </a:rPr>
              <a:t>FCA Carrier’s Premises</a:t>
            </a:r>
          </a:p>
          <a:p>
            <a:pPr marL="228600" lvl="1" indent="0">
              <a:spcAft>
                <a:spcPts val="600"/>
              </a:spcAft>
              <a:buNone/>
            </a:pPr>
            <a:r>
              <a:rPr lang="en-US" dirty="0" smtClean="0">
                <a:solidFill>
                  <a:schemeClr val="tx1"/>
                </a:solidFill>
              </a:rPr>
              <a:t>The exporter loads the goods on its own truck and delivers them to the carrier’s place of business, still loaded on the truck. It is the responsibility of the carrier to unload them from the truck.</a:t>
            </a:r>
            <a:endParaRPr lang="en-US" b="1" dirty="0" smtClean="0">
              <a:solidFill>
                <a:schemeClr val="tx1"/>
              </a:solidFill>
            </a:endParaRPr>
          </a:p>
        </p:txBody>
      </p:sp>
    </p:spTree>
    <p:extLst>
      <p:ext uri="{BB962C8B-B14F-4D97-AF65-F5344CB8AC3E}">
        <p14:creationId xmlns:p14="http://schemas.microsoft.com/office/powerpoint/2010/main" val="199367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Free Carrier (FCA)</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Responsibilities of the Exporter</a:t>
            </a:r>
          </a:p>
          <a:p>
            <a:pPr marL="228600" lvl="1" indent="0">
              <a:buNone/>
            </a:pPr>
            <a:r>
              <a:rPr lang="en-US" dirty="0" smtClean="0">
                <a:solidFill>
                  <a:schemeClr val="tx1"/>
                </a:solidFill>
              </a:rPr>
              <a:t>The exporter must  package </a:t>
            </a:r>
            <a:r>
              <a:rPr lang="en-US" dirty="0">
                <a:solidFill>
                  <a:schemeClr val="tx1"/>
                </a:solidFill>
              </a:rPr>
              <a:t>the goods for the international </a:t>
            </a:r>
            <a:r>
              <a:rPr lang="en-US" dirty="0" smtClean="0">
                <a:solidFill>
                  <a:schemeClr val="tx1"/>
                </a:solidFill>
              </a:rPr>
              <a:t>voyage, provide </a:t>
            </a:r>
            <a:r>
              <a:rPr lang="en-US" dirty="0">
                <a:solidFill>
                  <a:schemeClr val="tx1"/>
                </a:solidFill>
              </a:rPr>
              <a:t>the importer with the documents necessary to clear </a:t>
            </a:r>
            <a:r>
              <a:rPr lang="en-US" dirty="0" smtClean="0">
                <a:solidFill>
                  <a:schemeClr val="tx1"/>
                </a:solidFill>
              </a:rPr>
              <a:t>customs </a:t>
            </a:r>
            <a:r>
              <a:rPr lang="en-US" dirty="0">
                <a:solidFill>
                  <a:schemeClr val="tx1"/>
                </a:solidFill>
              </a:rPr>
              <a:t>in the importing </a:t>
            </a:r>
            <a:r>
              <a:rPr lang="en-US" dirty="0" smtClean="0">
                <a:solidFill>
                  <a:schemeClr val="tx1"/>
                </a:solidFill>
              </a:rPr>
              <a:t>country, and deliver the goods on the truck either at its own place of business or the carrier’s place of business. </a:t>
            </a:r>
            <a:endParaRPr lang="en-US" dirty="0">
              <a:solidFill>
                <a:schemeClr val="tx1"/>
              </a:solidFill>
            </a:endParaRPr>
          </a:p>
          <a:p>
            <a:r>
              <a:rPr lang="en-US" sz="2000" dirty="0" smtClean="0">
                <a:solidFill>
                  <a:schemeClr val="tx1"/>
                </a:solidFill>
              </a:rPr>
              <a:t>Responsibilities of the Importer </a:t>
            </a:r>
          </a:p>
          <a:p>
            <a:pPr marL="228600" lvl="1" indent="0">
              <a:buNone/>
            </a:pPr>
            <a:r>
              <a:rPr lang="en-US" dirty="0" smtClean="0">
                <a:solidFill>
                  <a:schemeClr val="tx1"/>
                </a:solidFill>
              </a:rPr>
              <a:t>The importer must do everything else.</a:t>
            </a:r>
          </a:p>
          <a:p>
            <a:r>
              <a:rPr lang="en-US" sz="2000" dirty="0" smtClean="0">
                <a:solidFill>
                  <a:schemeClr val="tx1"/>
                </a:solidFill>
              </a:rPr>
              <a:t>Point at which the responsibility for the good shifts from exporter to importer</a:t>
            </a:r>
          </a:p>
          <a:p>
            <a:pPr marL="228600" lvl="1" indent="0">
              <a:buNone/>
            </a:pPr>
            <a:r>
              <a:rPr lang="en-US" dirty="0" smtClean="0">
                <a:solidFill>
                  <a:schemeClr val="tx1"/>
                </a:solidFill>
              </a:rPr>
              <a:t>When the goods are delivered to the carrier, loaded on the      truck.</a:t>
            </a:r>
          </a:p>
        </p:txBody>
      </p:sp>
    </p:spTree>
    <p:extLst>
      <p:ext uri="{BB962C8B-B14F-4D97-AF65-F5344CB8AC3E}">
        <p14:creationId xmlns:p14="http://schemas.microsoft.com/office/powerpoint/2010/main" val="306251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Carriage Paid To</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Scope</a:t>
            </a:r>
          </a:p>
          <a:p>
            <a:pPr marL="228600" lvl="1" indent="0">
              <a:buNone/>
            </a:pPr>
            <a:r>
              <a:rPr lang="en-US" dirty="0" smtClean="0">
                <a:solidFill>
                  <a:schemeClr val="tx1"/>
                </a:solidFill>
              </a:rPr>
              <a:t>Carriage Paid To can be used for any type of product.</a:t>
            </a:r>
          </a:p>
          <a:p>
            <a:r>
              <a:rPr lang="en-US" sz="2000" dirty="0" smtClean="0">
                <a:solidFill>
                  <a:schemeClr val="tx1"/>
                </a:solidFill>
              </a:rPr>
              <a:t>Modality</a:t>
            </a:r>
          </a:p>
          <a:p>
            <a:pPr marL="228600" lvl="1" indent="0">
              <a:buNone/>
            </a:pPr>
            <a:r>
              <a:rPr lang="en-US" dirty="0" smtClean="0">
                <a:solidFill>
                  <a:schemeClr val="tx1"/>
                </a:solidFill>
              </a:rPr>
              <a:t>Carriage Paid To can be used for any mode of transportation.</a:t>
            </a:r>
          </a:p>
          <a:p>
            <a:r>
              <a:rPr lang="en-US" sz="2000" dirty="0" smtClean="0">
                <a:solidFill>
                  <a:schemeClr val="tx1"/>
                </a:solidFill>
              </a:rPr>
              <a:t>Syntax</a:t>
            </a:r>
          </a:p>
          <a:p>
            <a:pPr marL="228600" lvl="1" indent="0">
              <a:spcAft>
                <a:spcPts val="1200"/>
              </a:spcAft>
              <a:buNone/>
            </a:pPr>
            <a:r>
              <a:rPr lang="en-US" dirty="0" smtClean="0">
                <a:solidFill>
                  <a:schemeClr val="tx1"/>
                </a:solidFill>
              </a:rPr>
              <a:t>CPT </a:t>
            </a:r>
            <a:r>
              <a:rPr lang="en-US" dirty="0">
                <a:solidFill>
                  <a:schemeClr val="tx1"/>
                </a:solidFill>
              </a:rPr>
              <a:t>[Address in the City of </a:t>
            </a:r>
            <a:r>
              <a:rPr lang="en-US" dirty="0" smtClean="0">
                <a:solidFill>
                  <a:schemeClr val="tx1"/>
                </a:solidFill>
              </a:rPr>
              <a:t>Destination </a:t>
            </a:r>
            <a:r>
              <a:rPr lang="en-US" dirty="0">
                <a:solidFill>
                  <a:schemeClr val="tx1"/>
                </a:solidFill>
              </a:rPr>
              <a:t>where goods are </a:t>
            </a:r>
            <a:r>
              <a:rPr lang="en-US" dirty="0" smtClean="0">
                <a:solidFill>
                  <a:schemeClr val="tx1"/>
                </a:solidFill>
              </a:rPr>
              <a:t>delivered], Incoterms ® 2020.</a:t>
            </a:r>
            <a:endParaRPr lang="en-US" dirty="0">
              <a:solidFill>
                <a:schemeClr val="tx1"/>
              </a:solidFill>
            </a:endParaRPr>
          </a:p>
          <a:p>
            <a:pPr marL="0" indent="0">
              <a:spcBef>
                <a:spcPts val="0"/>
              </a:spcBef>
              <a:buNone/>
            </a:pPr>
            <a:r>
              <a:rPr lang="en-US" sz="2000" dirty="0" smtClean="0">
                <a:solidFill>
                  <a:schemeClr val="tx1"/>
                </a:solidFill>
              </a:rPr>
              <a:t>	</a:t>
            </a:r>
            <a:r>
              <a:rPr lang="de-DE" sz="2000" b="1" dirty="0">
                <a:solidFill>
                  <a:schemeClr val="tx1"/>
                </a:solidFill>
              </a:rPr>
              <a:t>CPT · Graacher Straße 20, Köln, </a:t>
            </a:r>
            <a:endParaRPr lang="de-DE" sz="2000" b="1" dirty="0" smtClean="0">
              <a:solidFill>
                <a:schemeClr val="tx1"/>
              </a:solidFill>
            </a:endParaRPr>
          </a:p>
          <a:p>
            <a:pPr marL="0" indent="0">
              <a:spcBef>
                <a:spcPts val="0"/>
              </a:spcBef>
              <a:buNone/>
            </a:pPr>
            <a:r>
              <a:rPr lang="de-DE" sz="2000" b="1" dirty="0">
                <a:solidFill>
                  <a:schemeClr val="tx1"/>
                </a:solidFill>
              </a:rPr>
              <a:t>	</a:t>
            </a:r>
            <a:r>
              <a:rPr lang="de-DE" sz="2000" b="1" dirty="0" smtClean="0">
                <a:solidFill>
                  <a:schemeClr val="tx1"/>
                </a:solidFill>
              </a:rPr>
              <a:t>Deutschland </a:t>
            </a:r>
            <a:r>
              <a:rPr lang="de-DE" sz="2000" b="1" dirty="0">
                <a:solidFill>
                  <a:schemeClr val="tx1"/>
                </a:solidFill>
              </a:rPr>
              <a:t>D-50969</a:t>
            </a:r>
            <a:r>
              <a:rPr lang="de-DE" sz="2000" b="1" dirty="0" smtClean="0">
                <a:solidFill>
                  <a:schemeClr val="tx1"/>
                </a:solidFill>
              </a:rPr>
              <a:t>, Incoterms</a:t>
            </a:r>
            <a:r>
              <a:rPr lang="de-DE" sz="2000" b="1" dirty="0">
                <a:solidFill>
                  <a:schemeClr val="tx1"/>
                </a:solidFill>
              </a:rPr>
              <a:t>® </a:t>
            </a:r>
            <a:r>
              <a:rPr lang="de-DE" sz="2000" b="1" dirty="0" smtClean="0">
                <a:solidFill>
                  <a:schemeClr val="tx1"/>
                </a:solidFill>
              </a:rPr>
              <a:t>2020</a:t>
            </a:r>
            <a:r>
              <a:rPr lang="de-DE" sz="2000" b="1" dirty="0">
                <a:solidFill>
                  <a:schemeClr val="tx1"/>
                </a:solidFill>
              </a:rPr>
              <a:t>.</a:t>
            </a:r>
            <a:endParaRPr lang="en-US" sz="2000" b="1" dirty="0" smtClean="0">
              <a:solidFill>
                <a:schemeClr val="tx1"/>
              </a:solidFill>
            </a:endParaRPr>
          </a:p>
        </p:txBody>
      </p:sp>
    </p:spTree>
    <p:extLst>
      <p:ext uri="{BB962C8B-B14F-4D97-AF65-F5344CB8AC3E}">
        <p14:creationId xmlns:p14="http://schemas.microsoft.com/office/powerpoint/2010/main" val="26657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Carriage Paid To (CPT)</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Responsibilities of the Exporter</a:t>
            </a:r>
          </a:p>
          <a:p>
            <a:pPr marL="228600" lvl="1" indent="0">
              <a:buNone/>
            </a:pPr>
            <a:r>
              <a:rPr lang="en-US" dirty="0" smtClean="0">
                <a:solidFill>
                  <a:schemeClr val="tx1"/>
                </a:solidFill>
              </a:rPr>
              <a:t>The exporter must  package </a:t>
            </a:r>
            <a:r>
              <a:rPr lang="en-US" dirty="0">
                <a:solidFill>
                  <a:schemeClr val="tx1"/>
                </a:solidFill>
              </a:rPr>
              <a:t>the goods for the international </a:t>
            </a:r>
            <a:r>
              <a:rPr lang="en-US" dirty="0" smtClean="0">
                <a:solidFill>
                  <a:schemeClr val="tx1"/>
                </a:solidFill>
              </a:rPr>
              <a:t>voyage, provide </a:t>
            </a:r>
            <a:r>
              <a:rPr lang="en-US" dirty="0">
                <a:solidFill>
                  <a:schemeClr val="tx1"/>
                </a:solidFill>
              </a:rPr>
              <a:t>the importer with the documents necessary to clear Customs in the importing </a:t>
            </a:r>
            <a:r>
              <a:rPr lang="en-US" dirty="0" smtClean="0">
                <a:solidFill>
                  <a:schemeClr val="tx1"/>
                </a:solidFill>
              </a:rPr>
              <a:t>country, as well as arrange and  pay for pre-carriage, main carriage and on-carriage to the city of destination.</a:t>
            </a:r>
            <a:endParaRPr lang="en-US" dirty="0">
              <a:solidFill>
                <a:schemeClr val="tx1"/>
              </a:solidFill>
            </a:endParaRPr>
          </a:p>
          <a:p>
            <a:r>
              <a:rPr lang="en-US" sz="2000" dirty="0" smtClean="0">
                <a:solidFill>
                  <a:schemeClr val="tx1"/>
                </a:solidFill>
              </a:rPr>
              <a:t>Responsibilities of the Importer </a:t>
            </a:r>
          </a:p>
          <a:p>
            <a:pPr marL="228600" lvl="1" indent="0">
              <a:buNone/>
            </a:pPr>
            <a:r>
              <a:rPr lang="en-US" dirty="0" smtClean="0">
                <a:solidFill>
                  <a:schemeClr val="tx1"/>
                </a:solidFill>
              </a:rPr>
              <a:t>The importer must do everything else.</a:t>
            </a:r>
          </a:p>
          <a:p>
            <a:r>
              <a:rPr lang="en-US" sz="2000" dirty="0" smtClean="0">
                <a:solidFill>
                  <a:schemeClr val="tx1"/>
                </a:solidFill>
              </a:rPr>
              <a:t>Point at which the responsibility for the good shifts from exporter to importer</a:t>
            </a:r>
          </a:p>
          <a:p>
            <a:pPr marL="228600" lvl="1" indent="0">
              <a:buNone/>
            </a:pPr>
            <a:r>
              <a:rPr lang="en-US" dirty="0" smtClean="0">
                <a:solidFill>
                  <a:schemeClr val="tx1"/>
                </a:solidFill>
              </a:rPr>
              <a:t>When the exporter delivers the goods to the first carrier in the exporting country.</a:t>
            </a:r>
          </a:p>
        </p:txBody>
      </p:sp>
    </p:spTree>
    <p:extLst>
      <p:ext uri="{BB962C8B-B14F-4D97-AF65-F5344CB8AC3E}">
        <p14:creationId xmlns:p14="http://schemas.microsoft.com/office/powerpoint/2010/main" val="211536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959" y="1236058"/>
            <a:ext cx="6794564" cy="5097982"/>
          </a:xfrm>
          <a:prstGeom prst="rect">
            <a:avLst/>
          </a:prstGeom>
        </p:spPr>
      </p:pic>
      <p:sp>
        <p:nvSpPr>
          <p:cNvPr id="5" name="TextBox 4"/>
          <p:cNvSpPr txBox="1"/>
          <p:nvPr/>
        </p:nvSpPr>
        <p:spPr>
          <a:xfrm>
            <a:off x="787062" y="819666"/>
            <a:ext cx="5713491"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Under CPT, delivery takes place when goods are loaded in the first means of conveyance</a:t>
            </a:r>
          </a:p>
        </p:txBody>
      </p:sp>
    </p:spTree>
    <p:extLst>
      <p:ext uri="{BB962C8B-B14F-4D97-AF65-F5344CB8AC3E}">
        <p14:creationId xmlns:p14="http://schemas.microsoft.com/office/powerpoint/2010/main" val="353919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solidFill>
                  <a:schemeClr val="tx1"/>
                </a:solidFill>
              </a:rPr>
              <a:t>International Terms of Trade—</a:t>
            </a:r>
            <a:br>
              <a:rPr lang="en-US" dirty="0" smtClean="0">
                <a:solidFill>
                  <a:schemeClr val="tx1"/>
                </a:solidFill>
              </a:rPr>
            </a:br>
            <a:r>
              <a:rPr lang="en-US" dirty="0" smtClean="0">
                <a:solidFill>
                  <a:schemeClr val="tx1"/>
                </a:solidFill>
              </a:rPr>
              <a:t>Incoterms® Rules</a:t>
            </a:r>
            <a:endParaRPr lang="en-US" dirty="0">
              <a:solidFill>
                <a:schemeClr val="tx1"/>
              </a:solidFill>
            </a:endParaRPr>
          </a:p>
        </p:txBody>
      </p:sp>
      <p:sp>
        <p:nvSpPr>
          <p:cNvPr id="17" name="Content Placeholder 16"/>
          <p:cNvSpPr>
            <a:spLocks noGrp="1"/>
          </p:cNvSpPr>
          <p:nvPr>
            <p:ph idx="1"/>
          </p:nvPr>
        </p:nvSpPr>
        <p:spPr>
          <a:solidFill>
            <a:schemeClr val="bg1"/>
          </a:solidFill>
        </p:spPr>
        <p:txBody>
          <a:bodyPr/>
          <a:lstStyle/>
          <a:p>
            <a:r>
              <a:rPr lang="en-US" dirty="0">
                <a:solidFill>
                  <a:schemeClr val="tx1"/>
                </a:solidFill>
              </a:rPr>
              <a:t>International Commerce Terms</a:t>
            </a:r>
          </a:p>
          <a:p>
            <a:r>
              <a:rPr lang="en-US" dirty="0">
                <a:solidFill>
                  <a:schemeClr val="tx1"/>
                </a:solidFill>
              </a:rPr>
              <a:t>Understanding </a:t>
            </a:r>
            <a:r>
              <a:rPr lang="en-US" dirty="0" smtClean="0">
                <a:solidFill>
                  <a:schemeClr val="tx1"/>
                </a:solidFill>
              </a:rPr>
              <a:t>Incoterms® </a:t>
            </a:r>
            <a:r>
              <a:rPr lang="en-US" dirty="0">
                <a:solidFill>
                  <a:schemeClr val="tx1"/>
                </a:solidFill>
              </a:rPr>
              <a:t>Rules</a:t>
            </a:r>
          </a:p>
          <a:p>
            <a:r>
              <a:rPr lang="en-US" dirty="0">
                <a:solidFill>
                  <a:schemeClr val="tx1"/>
                </a:solidFill>
              </a:rPr>
              <a:t>Overview of all 11 </a:t>
            </a:r>
            <a:r>
              <a:rPr lang="en-US" dirty="0" smtClean="0">
                <a:solidFill>
                  <a:schemeClr val="tx1"/>
                </a:solidFill>
              </a:rPr>
              <a:t>Incoterms® </a:t>
            </a:r>
            <a:r>
              <a:rPr lang="en-US" dirty="0">
                <a:solidFill>
                  <a:schemeClr val="tx1"/>
                </a:solidFill>
              </a:rPr>
              <a:t>Rules</a:t>
            </a:r>
          </a:p>
          <a:p>
            <a:r>
              <a:rPr lang="en-US" dirty="0">
                <a:solidFill>
                  <a:schemeClr val="tx1"/>
                </a:solidFill>
              </a:rPr>
              <a:t>Electronic Data Interchange</a:t>
            </a:r>
          </a:p>
          <a:p>
            <a:r>
              <a:rPr lang="en-US" dirty="0">
                <a:solidFill>
                  <a:schemeClr val="tx1"/>
                </a:solidFill>
              </a:rPr>
              <a:t>Common Errors in </a:t>
            </a:r>
            <a:r>
              <a:rPr lang="en-US" dirty="0" smtClean="0">
                <a:solidFill>
                  <a:schemeClr val="tx1"/>
                </a:solidFill>
              </a:rPr>
              <a:t>Incoterms® </a:t>
            </a:r>
            <a:r>
              <a:rPr lang="en-US" dirty="0">
                <a:solidFill>
                  <a:schemeClr val="tx1"/>
                </a:solidFill>
              </a:rPr>
              <a:t>Rules Usage</a:t>
            </a:r>
          </a:p>
          <a:p>
            <a:r>
              <a:rPr lang="en-US" dirty="0" smtClean="0">
                <a:solidFill>
                  <a:schemeClr val="tx1"/>
                </a:solidFill>
              </a:rPr>
              <a:t>Incoterms® </a:t>
            </a:r>
            <a:r>
              <a:rPr lang="en-US" dirty="0">
                <a:solidFill>
                  <a:schemeClr val="tx1"/>
                </a:solidFill>
              </a:rPr>
              <a:t>Rules as a Marketing Tool</a:t>
            </a:r>
          </a:p>
          <a:p>
            <a:endParaRPr lang="en-US" dirty="0">
              <a:solidFill>
                <a:schemeClr val="tx1"/>
              </a:solidFill>
              <a:latin typeface="Lucida Brigh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Carriage and Insurance Paid To (CIP)</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Scope</a:t>
            </a:r>
          </a:p>
          <a:p>
            <a:pPr marL="228600" lvl="1" indent="0">
              <a:buNone/>
            </a:pPr>
            <a:r>
              <a:rPr lang="en-US" dirty="0" smtClean="0">
                <a:solidFill>
                  <a:schemeClr val="tx1"/>
                </a:solidFill>
              </a:rPr>
              <a:t>Carriage and Insurance Paid To can be used for any type of product.</a:t>
            </a:r>
          </a:p>
          <a:p>
            <a:r>
              <a:rPr lang="en-US" sz="2000" dirty="0" smtClean="0">
                <a:solidFill>
                  <a:schemeClr val="tx1"/>
                </a:solidFill>
              </a:rPr>
              <a:t>Modality</a:t>
            </a:r>
          </a:p>
          <a:p>
            <a:pPr marL="228600" lvl="1" indent="0">
              <a:buNone/>
            </a:pPr>
            <a:r>
              <a:rPr lang="en-US" dirty="0" smtClean="0">
                <a:solidFill>
                  <a:schemeClr val="tx1"/>
                </a:solidFill>
              </a:rPr>
              <a:t>Carriage and Insurance Paid To can be used for any mode of transportation.</a:t>
            </a:r>
          </a:p>
          <a:p>
            <a:r>
              <a:rPr lang="en-US" sz="2000" dirty="0" smtClean="0">
                <a:solidFill>
                  <a:schemeClr val="tx1"/>
                </a:solidFill>
              </a:rPr>
              <a:t>Syntax</a:t>
            </a:r>
          </a:p>
          <a:p>
            <a:pPr marL="228600" lvl="1" indent="0">
              <a:spcAft>
                <a:spcPts val="1200"/>
              </a:spcAft>
              <a:buNone/>
            </a:pPr>
            <a:r>
              <a:rPr lang="en-US" dirty="0" smtClean="0">
                <a:solidFill>
                  <a:schemeClr val="tx1"/>
                </a:solidFill>
              </a:rPr>
              <a:t>CIP </a:t>
            </a:r>
            <a:r>
              <a:rPr lang="en-US" dirty="0">
                <a:solidFill>
                  <a:schemeClr val="tx1"/>
                </a:solidFill>
              </a:rPr>
              <a:t>[Address in the City of </a:t>
            </a:r>
            <a:r>
              <a:rPr lang="en-US" dirty="0" smtClean="0">
                <a:solidFill>
                  <a:schemeClr val="tx1"/>
                </a:solidFill>
              </a:rPr>
              <a:t>Destination </a:t>
            </a:r>
            <a:r>
              <a:rPr lang="en-US" dirty="0">
                <a:solidFill>
                  <a:schemeClr val="tx1"/>
                </a:solidFill>
              </a:rPr>
              <a:t>where goods are </a:t>
            </a:r>
            <a:r>
              <a:rPr lang="en-US" dirty="0" smtClean="0">
                <a:solidFill>
                  <a:schemeClr val="tx1"/>
                </a:solidFill>
              </a:rPr>
              <a:t>delivered], Incoterms ® 2020.</a:t>
            </a:r>
            <a:endParaRPr lang="en-US" dirty="0">
              <a:solidFill>
                <a:schemeClr val="tx1"/>
              </a:solidFill>
            </a:endParaRPr>
          </a:p>
          <a:p>
            <a:pPr marL="0" indent="0">
              <a:spcBef>
                <a:spcPts val="0"/>
              </a:spcBef>
              <a:buNone/>
            </a:pPr>
            <a:r>
              <a:rPr lang="en-US" dirty="0" smtClean="0">
                <a:solidFill>
                  <a:schemeClr val="tx1"/>
                </a:solidFill>
              </a:rPr>
              <a:t>	</a:t>
            </a:r>
            <a:r>
              <a:rPr lang="de-DE" sz="2000" b="1" dirty="0">
                <a:solidFill>
                  <a:schemeClr val="tx1"/>
                </a:solidFill>
              </a:rPr>
              <a:t>CIP · Ulitsa Poruchik Nedelcho Bonchev, </a:t>
            </a:r>
            <a:endParaRPr lang="de-DE" sz="2000" b="1" dirty="0" smtClean="0">
              <a:solidFill>
                <a:schemeClr val="tx1"/>
              </a:solidFill>
            </a:endParaRPr>
          </a:p>
          <a:p>
            <a:pPr marL="0" indent="0">
              <a:spcBef>
                <a:spcPts val="0"/>
              </a:spcBef>
              <a:buNone/>
            </a:pPr>
            <a:r>
              <a:rPr lang="de-DE" sz="2000" b="1" dirty="0">
                <a:solidFill>
                  <a:schemeClr val="tx1"/>
                </a:solidFill>
              </a:rPr>
              <a:t>	</a:t>
            </a:r>
            <a:r>
              <a:rPr lang="de-DE" sz="2000" b="1" dirty="0" smtClean="0">
                <a:solidFill>
                  <a:schemeClr val="tx1"/>
                </a:solidFill>
              </a:rPr>
              <a:t>Sofia</a:t>
            </a:r>
            <a:r>
              <a:rPr lang="de-DE" sz="2000" b="1" dirty="0">
                <a:solidFill>
                  <a:schemeClr val="tx1"/>
                </a:solidFill>
              </a:rPr>
              <a:t>, </a:t>
            </a:r>
            <a:r>
              <a:rPr lang="de-DE" sz="2000" b="1" dirty="0" smtClean="0">
                <a:solidFill>
                  <a:schemeClr val="tx1"/>
                </a:solidFill>
              </a:rPr>
              <a:t>Bulgaria, Incoterms</a:t>
            </a:r>
            <a:r>
              <a:rPr lang="de-DE" sz="2000" b="1" dirty="0">
                <a:solidFill>
                  <a:schemeClr val="tx1"/>
                </a:solidFill>
              </a:rPr>
              <a:t>® </a:t>
            </a:r>
            <a:r>
              <a:rPr lang="de-DE" sz="2000" b="1" dirty="0" smtClean="0">
                <a:solidFill>
                  <a:schemeClr val="tx1"/>
                </a:solidFill>
              </a:rPr>
              <a:t>2020</a:t>
            </a:r>
            <a:endParaRPr lang="en-US" sz="2000" b="1" dirty="0" smtClean="0">
              <a:solidFill>
                <a:schemeClr val="tx1"/>
              </a:solidFill>
            </a:endParaRPr>
          </a:p>
        </p:txBody>
      </p:sp>
    </p:spTree>
    <p:extLst>
      <p:ext uri="{BB962C8B-B14F-4D97-AF65-F5344CB8AC3E}">
        <p14:creationId xmlns:p14="http://schemas.microsoft.com/office/powerpoint/2010/main" val="110970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Carriage and Insurance Paid To (CIP)</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Responsibilities of the Exporter</a:t>
            </a:r>
          </a:p>
          <a:p>
            <a:pPr marL="228600" lvl="1" indent="0">
              <a:buNone/>
            </a:pPr>
            <a:r>
              <a:rPr lang="en-US" dirty="0" smtClean="0">
                <a:solidFill>
                  <a:schemeClr val="tx1"/>
                </a:solidFill>
              </a:rPr>
              <a:t>The exporter must  package </a:t>
            </a:r>
            <a:r>
              <a:rPr lang="en-US" dirty="0">
                <a:solidFill>
                  <a:schemeClr val="tx1"/>
                </a:solidFill>
              </a:rPr>
              <a:t>the goods for the international </a:t>
            </a:r>
            <a:r>
              <a:rPr lang="en-US" dirty="0" smtClean="0">
                <a:solidFill>
                  <a:schemeClr val="tx1"/>
                </a:solidFill>
              </a:rPr>
              <a:t>voyage, provide </a:t>
            </a:r>
            <a:r>
              <a:rPr lang="en-US" dirty="0">
                <a:solidFill>
                  <a:schemeClr val="tx1"/>
                </a:solidFill>
              </a:rPr>
              <a:t>the importer with the documents necessary to clear Customs in the importing </a:t>
            </a:r>
            <a:r>
              <a:rPr lang="en-US" dirty="0" smtClean="0">
                <a:solidFill>
                  <a:schemeClr val="tx1"/>
                </a:solidFill>
              </a:rPr>
              <a:t>country, as well as arrange and pay for pre-carriage, main carriage, on-carriage and insurance to the city of destination.</a:t>
            </a:r>
            <a:endParaRPr lang="en-US" dirty="0">
              <a:solidFill>
                <a:schemeClr val="tx1"/>
              </a:solidFill>
            </a:endParaRPr>
          </a:p>
          <a:p>
            <a:r>
              <a:rPr lang="en-US" sz="2000" dirty="0" smtClean="0">
                <a:solidFill>
                  <a:schemeClr val="tx1"/>
                </a:solidFill>
              </a:rPr>
              <a:t>Responsibilities of the Importer </a:t>
            </a:r>
          </a:p>
          <a:p>
            <a:pPr marL="228600" lvl="1" indent="0">
              <a:buNone/>
            </a:pPr>
            <a:r>
              <a:rPr lang="en-US" dirty="0" smtClean="0">
                <a:solidFill>
                  <a:schemeClr val="tx1"/>
                </a:solidFill>
              </a:rPr>
              <a:t>The importer must do everything else.</a:t>
            </a:r>
          </a:p>
          <a:p>
            <a:pPr>
              <a:spcAft>
                <a:spcPts val="600"/>
              </a:spcAft>
            </a:pPr>
            <a:r>
              <a:rPr lang="en-US" sz="2000" dirty="0" smtClean="0">
                <a:solidFill>
                  <a:schemeClr val="tx1"/>
                </a:solidFill>
              </a:rPr>
              <a:t>Point at which the responsibility for the good shifts from exporter to importer</a:t>
            </a:r>
          </a:p>
          <a:p>
            <a:pPr marL="228600" lvl="1" indent="0">
              <a:spcBef>
                <a:spcPts val="0"/>
              </a:spcBef>
              <a:buNone/>
            </a:pPr>
            <a:r>
              <a:rPr lang="en-US" dirty="0" smtClean="0">
                <a:solidFill>
                  <a:schemeClr val="tx1"/>
                </a:solidFill>
              </a:rPr>
              <a:t>When the exporter delivers the goods to the first carrier in </a:t>
            </a:r>
          </a:p>
          <a:p>
            <a:pPr marL="228600" lvl="1" indent="0">
              <a:spcBef>
                <a:spcPts val="0"/>
              </a:spcBef>
              <a:buNone/>
            </a:pPr>
            <a:r>
              <a:rPr lang="en-US" dirty="0" smtClean="0">
                <a:solidFill>
                  <a:schemeClr val="tx1"/>
                </a:solidFill>
              </a:rPr>
              <a:t>the exporting country.</a:t>
            </a:r>
          </a:p>
        </p:txBody>
      </p:sp>
    </p:spTree>
    <p:extLst>
      <p:ext uri="{BB962C8B-B14F-4D97-AF65-F5344CB8AC3E}">
        <p14:creationId xmlns:p14="http://schemas.microsoft.com/office/powerpoint/2010/main" val="388175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Carriage and Insurance Paid To (CIP)</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Insurance under CIP</a:t>
            </a:r>
          </a:p>
          <a:p>
            <a:pPr marL="228600" lvl="1" indent="0">
              <a:buNone/>
            </a:pPr>
            <a:r>
              <a:rPr lang="en-US" dirty="0" smtClean="0">
                <a:solidFill>
                  <a:schemeClr val="tx1"/>
                </a:solidFill>
              </a:rPr>
              <a:t>Under the CIP Incoterms® rule, the exporter must provide insurance for the goods that provides coverage A of the Institute Cargo Clauses.</a:t>
            </a:r>
          </a:p>
          <a:p>
            <a:pPr marL="228600" lvl="1" indent="0">
              <a:buNone/>
            </a:pPr>
            <a:r>
              <a:rPr lang="en-US" dirty="0" smtClean="0">
                <a:solidFill>
                  <a:schemeClr val="tx1"/>
                </a:solidFill>
              </a:rPr>
              <a:t>The amount of insurance is always 110 percent of the value of the goods.</a:t>
            </a:r>
          </a:p>
          <a:p>
            <a:r>
              <a:rPr lang="en-US" sz="2000" dirty="0" smtClean="0">
                <a:solidFill>
                  <a:schemeClr val="tx1"/>
                </a:solidFill>
              </a:rPr>
              <a:t>Important change</a:t>
            </a:r>
          </a:p>
          <a:p>
            <a:pPr marL="228600" lvl="1" indent="0">
              <a:spcAft>
                <a:spcPts val="600"/>
              </a:spcAft>
              <a:buNone/>
            </a:pPr>
            <a:r>
              <a:rPr lang="en-US" dirty="0" smtClean="0">
                <a:solidFill>
                  <a:schemeClr val="tx1"/>
                </a:solidFill>
              </a:rPr>
              <a:t>Under Incoterms 2010, the exporter had to provide Coverage C    of the Institute Cargo Clauses, but this was changed under Incoterms 2020.</a:t>
            </a:r>
          </a:p>
        </p:txBody>
      </p:sp>
    </p:spTree>
    <p:extLst>
      <p:ext uri="{BB962C8B-B14F-4D97-AF65-F5344CB8AC3E}">
        <p14:creationId xmlns:p14="http://schemas.microsoft.com/office/powerpoint/2010/main" val="327472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Delivered At Place (DAP)</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Scope</a:t>
            </a:r>
          </a:p>
          <a:p>
            <a:pPr marL="228600" lvl="1" indent="0">
              <a:buNone/>
            </a:pPr>
            <a:r>
              <a:rPr lang="en-US" dirty="0" smtClean="0">
                <a:solidFill>
                  <a:schemeClr val="tx1"/>
                </a:solidFill>
              </a:rPr>
              <a:t>Delivered At Place can be used for any type of product.</a:t>
            </a:r>
          </a:p>
          <a:p>
            <a:r>
              <a:rPr lang="en-US" sz="2000" dirty="0" smtClean="0">
                <a:solidFill>
                  <a:schemeClr val="tx1"/>
                </a:solidFill>
              </a:rPr>
              <a:t>Modality</a:t>
            </a:r>
          </a:p>
          <a:p>
            <a:pPr marL="228600" lvl="1" indent="0">
              <a:buNone/>
            </a:pPr>
            <a:r>
              <a:rPr lang="en-US" dirty="0" smtClean="0">
                <a:solidFill>
                  <a:schemeClr val="tx1"/>
                </a:solidFill>
              </a:rPr>
              <a:t>Delivered At Place can be used for any mode of transportation.</a:t>
            </a:r>
          </a:p>
          <a:p>
            <a:r>
              <a:rPr lang="en-US" sz="2000" dirty="0" smtClean="0">
                <a:solidFill>
                  <a:schemeClr val="tx1"/>
                </a:solidFill>
              </a:rPr>
              <a:t>Syntax</a:t>
            </a:r>
          </a:p>
          <a:p>
            <a:pPr marL="228600" lvl="1" indent="0">
              <a:spcAft>
                <a:spcPts val="1200"/>
              </a:spcAft>
              <a:buNone/>
            </a:pPr>
            <a:r>
              <a:rPr lang="en-US" dirty="0" smtClean="0">
                <a:solidFill>
                  <a:schemeClr val="tx1"/>
                </a:solidFill>
              </a:rPr>
              <a:t>DAP </a:t>
            </a:r>
            <a:r>
              <a:rPr lang="en-US" dirty="0">
                <a:solidFill>
                  <a:schemeClr val="tx1"/>
                </a:solidFill>
              </a:rPr>
              <a:t>[Address in the City of </a:t>
            </a:r>
            <a:r>
              <a:rPr lang="en-US" dirty="0" smtClean="0">
                <a:solidFill>
                  <a:schemeClr val="tx1"/>
                </a:solidFill>
              </a:rPr>
              <a:t>Destination </a:t>
            </a:r>
            <a:r>
              <a:rPr lang="en-US" dirty="0">
                <a:solidFill>
                  <a:schemeClr val="tx1"/>
                </a:solidFill>
              </a:rPr>
              <a:t>where goods are </a:t>
            </a:r>
            <a:r>
              <a:rPr lang="en-US" dirty="0" smtClean="0">
                <a:solidFill>
                  <a:schemeClr val="tx1"/>
                </a:solidFill>
              </a:rPr>
              <a:t>delivered], Incoterms ® 2020.</a:t>
            </a:r>
            <a:endParaRPr lang="en-US" dirty="0">
              <a:solidFill>
                <a:schemeClr val="tx1"/>
              </a:solidFill>
            </a:endParaRPr>
          </a:p>
          <a:p>
            <a:pPr marL="0" indent="0">
              <a:spcBef>
                <a:spcPts val="0"/>
              </a:spcBef>
              <a:buNone/>
            </a:pPr>
            <a:r>
              <a:rPr lang="en-US" dirty="0" smtClean="0">
                <a:solidFill>
                  <a:schemeClr val="tx1"/>
                </a:solidFill>
              </a:rPr>
              <a:t>	</a:t>
            </a:r>
            <a:r>
              <a:rPr lang="en-US" sz="2000" b="1" dirty="0">
                <a:solidFill>
                  <a:schemeClr val="tx1"/>
                </a:solidFill>
              </a:rPr>
              <a:t>DAP · 97 Brisbane Street, Sydenham 8023, </a:t>
            </a:r>
            <a:endParaRPr lang="en-US" sz="2000" b="1" dirty="0" smtClean="0">
              <a:solidFill>
                <a:schemeClr val="tx1"/>
              </a:solidFill>
            </a:endParaRPr>
          </a:p>
          <a:p>
            <a:pPr marL="0" indent="0">
              <a:spcBef>
                <a:spcPts val="0"/>
              </a:spcBef>
              <a:buNone/>
            </a:pPr>
            <a:r>
              <a:rPr lang="en-US" sz="2000" b="1" dirty="0">
                <a:solidFill>
                  <a:schemeClr val="tx1"/>
                </a:solidFill>
              </a:rPr>
              <a:t>	</a:t>
            </a:r>
            <a:r>
              <a:rPr lang="en-US" sz="2000" b="1" dirty="0" smtClean="0">
                <a:solidFill>
                  <a:schemeClr val="tx1"/>
                </a:solidFill>
              </a:rPr>
              <a:t>New Zealand, Incoterms</a:t>
            </a:r>
            <a:r>
              <a:rPr lang="en-US" sz="2000" b="1" dirty="0">
                <a:solidFill>
                  <a:schemeClr val="tx1"/>
                </a:solidFill>
              </a:rPr>
              <a:t>® </a:t>
            </a:r>
            <a:r>
              <a:rPr lang="en-US" sz="2000" b="1" dirty="0" smtClean="0">
                <a:solidFill>
                  <a:schemeClr val="tx1"/>
                </a:solidFill>
              </a:rPr>
              <a:t>2020</a:t>
            </a:r>
            <a:r>
              <a:rPr lang="en-US" sz="2000" b="1" dirty="0">
                <a:solidFill>
                  <a:schemeClr val="tx1"/>
                </a:solidFill>
              </a:rPr>
              <a:t>.</a:t>
            </a:r>
            <a:endParaRPr lang="en-US" sz="2000" b="1" dirty="0" smtClean="0">
              <a:solidFill>
                <a:schemeClr val="tx1"/>
              </a:solidFill>
            </a:endParaRPr>
          </a:p>
        </p:txBody>
      </p:sp>
    </p:spTree>
    <p:extLst>
      <p:ext uri="{BB962C8B-B14F-4D97-AF65-F5344CB8AC3E}">
        <p14:creationId xmlns:p14="http://schemas.microsoft.com/office/powerpoint/2010/main" val="3415220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Delivered At Place (DAP)</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000" dirty="0" smtClean="0">
                <a:solidFill>
                  <a:schemeClr val="tx1"/>
                </a:solidFill>
              </a:rPr>
              <a:t>The Delivered At Place Incoterms® rule was created in 2010.  It was meant to replace the Delivered Duty Unpaid (DDU) Incoterms®  rule that had been in existence until 2010.</a:t>
            </a:r>
          </a:p>
          <a:p>
            <a:pPr marL="0" indent="0">
              <a:buNone/>
            </a:pPr>
            <a:r>
              <a:rPr lang="en-US" sz="2000" dirty="0" smtClean="0">
                <a:solidFill>
                  <a:schemeClr val="tx1"/>
                </a:solidFill>
              </a:rPr>
              <a:t>Under the DAP Incoterms® rule, the exporter and the importer generally agree to use a location in the importing country. However they could agree on a location in the exporting country,  or one in a country through which the goods will transit. </a:t>
            </a:r>
          </a:p>
        </p:txBody>
      </p:sp>
    </p:spTree>
    <p:extLst>
      <p:ext uri="{BB962C8B-B14F-4D97-AF65-F5344CB8AC3E}">
        <p14:creationId xmlns:p14="http://schemas.microsoft.com/office/powerpoint/2010/main" val="2803523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Delivered At Place (DAP)</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Responsibilities of the Exporter</a:t>
            </a:r>
          </a:p>
          <a:p>
            <a:pPr marL="228600" lvl="1" indent="0">
              <a:buNone/>
            </a:pPr>
            <a:r>
              <a:rPr lang="en-US" dirty="0" smtClean="0">
                <a:solidFill>
                  <a:schemeClr val="tx1"/>
                </a:solidFill>
              </a:rPr>
              <a:t>The exporter must  package </a:t>
            </a:r>
            <a:r>
              <a:rPr lang="en-US" dirty="0">
                <a:solidFill>
                  <a:schemeClr val="tx1"/>
                </a:solidFill>
              </a:rPr>
              <a:t>the goods for the international </a:t>
            </a:r>
            <a:r>
              <a:rPr lang="en-US" dirty="0" smtClean="0">
                <a:solidFill>
                  <a:schemeClr val="tx1"/>
                </a:solidFill>
              </a:rPr>
              <a:t>voyage, provide </a:t>
            </a:r>
            <a:r>
              <a:rPr lang="en-US" dirty="0">
                <a:solidFill>
                  <a:schemeClr val="tx1"/>
                </a:solidFill>
              </a:rPr>
              <a:t>the importer with the documents necessary to clear Customs in the importing </a:t>
            </a:r>
            <a:r>
              <a:rPr lang="en-US" dirty="0" smtClean="0">
                <a:solidFill>
                  <a:schemeClr val="tx1"/>
                </a:solidFill>
              </a:rPr>
              <a:t>country, as well as arrange and pay for pre-carriage, main carriage and on-carriage to the city of destination.</a:t>
            </a:r>
            <a:endParaRPr lang="en-US" dirty="0">
              <a:solidFill>
                <a:schemeClr val="tx1"/>
              </a:solidFill>
            </a:endParaRPr>
          </a:p>
          <a:p>
            <a:r>
              <a:rPr lang="en-US" sz="2000" dirty="0" smtClean="0">
                <a:solidFill>
                  <a:schemeClr val="tx1"/>
                </a:solidFill>
              </a:rPr>
              <a:t>Responsibilities of the Importer </a:t>
            </a:r>
          </a:p>
          <a:p>
            <a:pPr marL="228600" lvl="1" indent="0">
              <a:buNone/>
            </a:pPr>
            <a:r>
              <a:rPr lang="en-US" dirty="0" smtClean="0">
                <a:solidFill>
                  <a:schemeClr val="tx1"/>
                </a:solidFill>
              </a:rPr>
              <a:t>The importer must do everything else.</a:t>
            </a:r>
          </a:p>
          <a:p>
            <a:r>
              <a:rPr lang="en-US" sz="2000" dirty="0" smtClean="0">
                <a:solidFill>
                  <a:schemeClr val="tx1"/>
                </a:solidFill>
              </a:rPr>
              <a:t>Point at which the responsibility for the good shifts from exporter to importer.</a:t>
            </a:r>
          </a:p>
          <a:p>
            <a:pPr marL="228600" lvl="1" indent="0">
              <a:buNone/>
            </a:pPr>
            <a:r>
              <a:rPr lang="en-US" dirty="0" smtClean="0">
                <a:solidFill>
                  <a:schemeClr val="tx1"/>
                </a:solidFill>
              </a:rPr>
              <a:t>When the exporter delivers the goods to the place of delivery,    still loaded on the mode of transportation.</a:t>
            </a:r>
          </a:p>
        </p:txBody>
      </p:sp>
    </p:spTree>
    <p:extLst>
      <p:ext uri="{BB962C8B-B14F-4D97-AF65-F5344CB8AC3E}">
        <p14:creationId xmlns:p14="http://schemas.microsoft.com/office/powerpoint/2010/main" val="3541596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Delivered at Place, Unloaded (DPU)</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Scope</a:t>
            </a:r>
          </a:p>
          <a:p>
            <a:pPr marL="228600" lvl="1" indent="0">
              <a:buNone/>
            </a:pPr>
            <a:r>
              <a:rPr lang="en-US" dirty="0" smtClean="0">
                <a:solidFill>
                  <a:schemeClr val="tx1"/>
                </a:solidFill>
              </a:rPr>
              <a:t>Delivered at Place, Unloaded can be used for any type of product, but it is designed for containerized cargo.</a:t>
            </a:r>
          </a:p>
          <a:p>
            <a:r>
              <a:rPr lang="en-US" sz="2000" dirty="0" smtClean="0">
                <a:solidFill>
                  <a:schemeClr val="tx1"/>
                </a:solidFill>
              </a:rPr>
              <a:t>Modality</a:t>
            </a:r>
          </a:p>
          <a:p>
            <a:pPr marL="228600" lvl="1" indent="0">
              <a:buNone/>
            </a:pPr>
            <a:r>
              <a:rPr lang="en-US" dirty="0" smtClean="0">
                <a:solidFill>
                  <a:schemeClr val="tx1"/>
                </a:solidFill>
              </a:rPr>
              <a:t>Delivered at Place, Unloaded can be used for any mode of transportation.</a:t>
            </a:r>
          </a:p>
          <a:p>
            <a:r>
              <a:rPr lang="en-US" sz="2000" dirty="0" smtClean="0">
                <a:solidFill>
                  <a:schemeClr val="tx1"/>
                </a:solidFill>
              </a:rPr>
              <a:t>Syntax</a:t>
            </a:r>
          </a:p>
          <a:p>
            <a:pPr marL="228600" lvl="1" indent="0">
              <a:spcAft>
                <a:spcPts val="1200"/>
              </a:spcAft>
              <a:buNone/>
            </a:pPr>
            <a:r>
              <a:rPr lang="en-US" dirty="0">
                <a:solidFill>
                  <a:schemeClr val="tx1"/>
                </a:solidFill>
              </a:rPr>
              <a:t>DPU [Address in the City of Destination where goods are delivered], </a:t>
            </a:r>
            <a:r>
              <a:rPr lang="en-US" dirty="0" smtClean="0">
                <a:solidFill>
                  <a:schemeClr val="tx1"/>
                </a:solidFill>
              </a:rPr>
              <a:t>Incoterms ® 2020.</a:t>
            </a:r>
            <a:endParaRPr lang="en-US" dirty="0">
              <a:solidFill>
                <a:schemeClr val="tx1"/>
              </a:solidFill>
            </a:endParaRPr>
          </a:p>
          <a:p>
            <a:pPr marL="0" indent="0">
              <a:spcBef>
                <a:spcPts val="0"/>
              </a:spcBef>
              <a:buNone/>
            </a:pPr>
            <a:r>
              <a:rPr lang="en-US" dirty="0" smtClean="0">
                <a:solidFill>
                  <a:schemeClr val="tx1"/>
                </a:solidFill>
              </a:rPr>
              <a:t>	</a:t>
            </a:r>
            <a:r>
              <a:rPr lang="pt-BR" sz="2000" b="1" dirty="0" smtClean="0">
                <a:solidFill>
                  <a:schemeClr val="tx1"/>
                </a:solidFill>
              </a:rPr>
              <a:t>DPU </a:t>
            </a:r>
            <a:r>
              <a:rPr lang="pt-BR" sz="2000" b="1" dirty="0">
                <a:solidFill>
                  <a:schemeClr val="tx1"/>
                </a:solidFill>
              </a:rPr>
              <a:t>· Paranaguá Container Terminal, Avenida </a:t>
            </a:r>
            <a:r>
              <a:rPr lang="pt-BR" sz="2000" b="1" dirty="0" smtClean="0">
                <a:solidFill>
                  <a:schemeClr val="tx1"/>
                </a:solidFill>
              </a:rPr>
              <a:t>	Portuária,  Paranaguá</a:t>
            </a:r>
            <a:r>
              <a:rPr lang="pt-BR" sz="2000" b="1" dirty="0">
                <a:solidFill>
                  <a:schemeClr val="tx1"/>
                </a:solidFill>
              </a:rPr>
              <a:t>, Parana 83206-410, Brazil, </a:t>
            </a:r>
            <a:endParaRPr lang="pt-BR" sz="2000" b="1" dirty="0" smtClean="0">
              <a:solidFill>
                <a:schemeClr val="tx1"/>
              </a:solidFill>
            </a:endParaRPr>
          </a:p>
          <a:p>
            <a:pPr marL="0" indent="0">
              <a:spcBef>
                <a:spcPts val="0"/>
              </a:spcBef>
              <a:buNone/>
            </a:pPr>
            <a:r>
              <a:rPr lang="pt-BR" sz="2000" b="1" dirty="0" smtClean="0">
                <a:solidFill>
                  <a:schemeClr val="tx1"/>
                </a:solidFill>
              </a:rPr>
              <a:t>	Incoterms</a:t>
            </a:r>
            <a:r>
              <a:rPr lang="pt-BR" sz="2000" b="1" dirty="0">
                <a:solidFill>
                  <a:schemeClr val="tx1"/>
                </a:solidFill>
              </a:rPr>
              <a:t>® </a:t>
            </a:r>
            <a:r>
              <a:rPr lang="pt-BR" sz="2000" b="1" dirty="0" smtClean="0">
                <a:solidFill>
                  <a:schemeClr val="tx1"/>
                </a:solidFill>
              </a:rPr>
              <a:t>2020</a:t>
            </a:r>
            <a:r>
              <a:rPr lang="pt-BR" sz="2000" b="1" dirty="0">
                <a:solidFill>
                  <a:schemeClr val="tx1"/>
                </a:solidFill>
              </a:rPr>
              <a:t>.</a:t>
            </a:r>
            <a:endParaRPr lang="en-US" sz="2000" b="1" dirty="0" smtClean="0">
              <a:solidFill>
                <a:schemeClr val="tx1"/>
              </a:solidFill>
            </a:endParaRPr>
          </a:p>
        </p:txBody>
      </p:sp>
    </p:spTree>
    <p:extLst>
      <p:ext uri="{BB962C8B-B14F-4D97-AF65-F5344CB8AC3E}">
        <p14:creationId xmlns:p14="http://schemas.microsoft.com/office/powerpoint/2010/main" val="233862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Delivered At Place, Unloaded (DPU)</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1800" dirty="0" smtClean="0">
                <a:solidFill>
                  <a:schemeClr val="tx1"/>
                </a:solidFill>
              </a:rPr>
              <a:t>The Delivered At Place, Unloaded Incoterms® rule was created in 2020. It replaces the Delivered At </a:t>
            </a:r>
            <a:r>
              <a:rPr lang="en-US" sz="1800" dirty="0">
                <a:solidFill>
                  <a:schemeClr val="tx1"/>
                </a:solidFill>
              </a:rPr>
              <a:t>Terminal (DAT) Incoterms® rule </a:t>
            </a:r>
            <a:r>
              <a:rPr lang="en-US" sz="1800" dirty="0" smtClean="0">
                <a:solidFill>
                  <a:schemeClr val="tx1"/>
                </a:solidFill>
              </a:rPr>
              <a:t>that had been created in 2010. </a:t>
            </a:r>
          </a:p>
          <a:p>
            <a:pPr marL="0" indent="0">
              <a:buNone/>
            </a:pPr>
            <a:r>
              <a:rPr lang="en-US" sz="1800" dirty="0" smtClean="0">
                <a:solidFill>
                  <a:schemeClr val="tx1"/>
                </a:solidFill>
              </a:rPr>
              <a:t>The DPU rule is meant to be used for containerized cargo delivered to a port, and to replace the maritime cargo terms (FCA, FOB, CFR, CIF), which the ICC wants to reserve for non-containerized cargo.</a:t>
            </a:r>
          </a:p>
          <a:p>
            <a:pPr marL="0" indent="0">
              <a:buNone/>
            </a:pPr>
            <a:r>
              <a:rPr lang="en-US" sz="1800" dirty="0" smtClean="0">
                <a:solidFill>
                  <a:schemeClr val="tx1"/>
                </a:solidFill>
              </a:rPr>
              <a:t>Under the DPU Incoterms® rule, the exporter and the importer can agree on a terminal that is located in the exporting country, or one located in the importing country, or yet one located in a country through which the goods will transit.</a:t>
            </a:r>
          </a:p>
          <a:p>
            <a:pPr marL="0" indent="0">
              <a:buNone/>
            </a:pPr>
            <a:r>
              <a:rPr lang="en-US" sz="1800" dirty="0" smtClean="0">
                <a:solidFill>
                  <a:schemeClr val="tx1"/>
                </a:solidFill>
              </a:rPr>
              <a:t>The DPU Incoterms® rule reflects the practices followed by companies that utilize containers in international trade. They  deliver containers to terminals in the country of export and      collect containers at terminals located in the country of import.</a:t>
            </a:r>
          </a:p>
        </p:txBody>
      </p:sp>
    </p:spTree>
    <p:extLst>
      <p:ext uri="{BB962C8B-B14F-4D97-AF65-F5344CB8AC3E}">
        <p14:creationId xmlns:p14="http://schemas.microsoft.com/office/powerpoint/2010/main" val="140451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Delivered At Place, Unloaded (DPU)</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Responsibilities of the Exporter</a:t>
            </a:r>
          </a:p>
          <a:p>
            <a:pPr marL="228600" lvl="1" indent="0">
              <a:buNone/>
            </a:pPr>
            <a:r>
              <a:rPr lang="en-US" dirty="0" smtClean="0">
                <a:solidFill>
                  <a:schemeClr val="tx1"/>
                </a:solidFill>
              </a:rPr>
              <a:t>The exporter must  package </a:t>
            </a:r>
            <a:r>
              <a:rPr lang="en-US" dirty="0">
                <a:solidFill>
                  <a:schemeClr val="tx1"/>
                </a:solidFill>
              </a:rPr>
              <a:t>the goods for the international </a:t>
            </a:r>
            <a:r>
              <a:rPr lang="en-US" dirty="0" smtClean="0">
                <a:solidFill>
                  <a:schemeClr val="tx1"/>
                </a:solidFill>
              </a:rPr>
              <a:t>voyage, provide </a:t>
            </a:r>
            <a:r>
              <a:rPr lang="en-US" dirty="0">
                <a:solidFill>
                  <a:schemeClr val="tx1"/>
                </a:solidFill>
              </a:rPr>
              <a:t>the importer with the documents necessary to clear Customs in the importing </a:t>
            </a:r>
            <a:r>
              <a:rPr lang="en-US" dirty="0" smtClean="0">
                <a:solidFill>
                  <a:schemeClr val="tx1"/>
                </a:solidFill>
              </a:rPr>
              <a:t>country, as well as arrange and  pay for transportation to the terminal at which the goods are to  be delivered.</a:t>
            </a:r>
          </a:p>
          <a:p>
            <a:r>
              <a:rPr lang="en-US" sz="2000" dirty="0" smtClean="0">
                <a:solidFill>
                  <a:schemeClr val="tx1"/>
                </a:solidFill>
              </a:rPr>
              <a:t>Responsibilities of the Importer </a:t>
            </a:r>
          </a:p>
          <a:p>
            <a:pPr marL="228600" lvl="1" indent="0">
              <a:buNone/>
            </a:pPr>
            <a:r>
              <a:rPr lang="en-US" dirty="0" smtClean="0">
                <a:solidFill>
                  <a:schemeClr val="tx1"/>
                </a:solidFill>
              </a:rPr>
              <a:t>The importer must do everything else.</a:t>
            </a:r>
          </a:p>
          <a:p>
            <a:r>
              <a:rPr lang="en-US" sz="2000" dirty="0" smtClean="0">
                <a:solidFill>
                  <a:schemeClr val="tx1"/>
                </a:solidFill>
              </a:rPr>
              <a:t>Point at which the responsibility for the good shifts from exporter to importer</a:t>
            </a:r>
          </a:p>
          <a:p>
            <a:pPr marL="228600" lvl="1" indent="0">
              <a:buNone/>
            </a:pPr>
            <a:r>
              <a:rPr lang="en-US" dirty="0" smtClean="0">
                <a:solidFill>
                  <a:schemeClr val="tx1"/>
                </a:solidFill>
              </a:rPr>
              <a:t>When the exporter delivers the goods, unloaded from the mode   of transportation, to the terminal.</a:t>
            </a:r>
          </a:p>
        </p:txBody>
      </p:sp>
    </p:spTree>
    <p:extLst>
      <p:ext uri="{BB962C8B-B14F-4D97-AF65-F5344CB8AC3E}">
        <p14:creationId xmlns:p14="http://schemas.microsoft.com/office/powerpoint/2010/main" val="2167112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16" y="1432693"/>
            <a:ext cx="8037416" cy="4822450"/>
          </a:xfrm>
          <a:prstGeom prst="rect">
            <a:avLst/>
          </a:prstGeom>
        </p:spPr>
      </p:pic>
      <p:sp>
        <p:nvSpPr>
          <p:cNvPr id="5" name="TextBox 4"/>
          <p:cNvSpPr txBox="1"/>
          <p:nvPr/>
        </p:nvSpPr>
        <p:spPr>
          <a:xfrm>
            <a:off x="787062" y="819666"/>
            <a:ext cx="5713491"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Under DPU, delivery takes place when goods are unloaded in the terminal.</a:t>
            </a:r>
          </a:p>
        </p:txBody>
      </p:sp>
    </p:spTree>
    <p:extLst>
      <p:ext uri="{BB962C8B-B14F-4D97-AF65-F5344CB8AC3E}">
        <p14:creationId xmlns:p14="http://schemas.microsoft.com/office/powerpoint/2010/main" val="341752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solidFill>
                  <a:schemeClr val="tx1"/>
                </a:solidFill>
              </a:rPr>
              <a:t>International Terms of Trade—</a:t>
            </a:r>
            <a:br>
              <a:rPr lang="en-US" dirty="0" smtClean="0">
                <a:solidFill>
                  <a:schemeClr val="tx1"/>
                </a:solidFill>
              </a:rPr>
            </a:br>
            <a:r>
              <a:rPr lang="en-US" dirty="0" smtClean="0">
                <a:solidFill>
                  <a:schemeClr val="tx1"/>
                </a:solidFill>
              </a:rPr>
              <a:t>Incoterms® Rules</a:t>
            </a:r>
            <a:endParaRPr lang="en-US" dirty="0">
              <a:solidFill>
                <a:schemeClr val="tx1"/>
              </a:solidFill>
            </a:endParaRPr>
          </a:p>
        </p:txBody>
      </p:sp>
      <p:sp>
        <p:nvSpPr>
          <p:cNvPr id="17" name="Content Placeholder 16"/>
          <p:cNvSpPr>
            <a:spLocks noGrp="1"/>
          </p:cNvSpPr>
          <p:nvPr>
            <p:ph idx="1"/>
          </p:nvPr>
        </p:nvSpPr>
        <p:spPr/>
        <p:txBody>
          <a:bodyPr/>
          <a:lstStyle/>
          <a:p>
            <a:pPr marL="0" indent="0">
              <a:buNone/>
            </a:pPr>
            <a:r>
              <a:rPr lang="en-US" sz="2800" b="1" dirty="0" smtClean="0">
                <a:solidFill>
                  <a:schemeClr val="tx1"/>
                </a:solidFill>
                <a:latin typeface="Lucida Bright" pitchFamily="18" charset="0"/>
              </a:rPr>
              <a:t>IMPORTANT NOTE:</a:t>
            </a:r>
          </a:p>
          <a:p>
            <a:pPr marL="0" indent="0">
              <a:buNone/>
            </a:pPr>
            <a:r>
              <a:rPr lang="en-US" dirty="0" smtClean="0">
                <a:solidFill>
                  <a:schemeClr val="tx1"/>
                </a:solidFill>
                <a:latin typeface="Lucida Bright" pitchFamily="18" charset="0"/>
              </a:rPr>
              <a:t>Incoterms are frequently reviewed and updated. The most recent version is dated 2020, and will be implemented on January 1, 2020.</a:t>
            </a:r>
          </a:p>
          <a:p>
            <a:pPr marL="0" indent="0">
              <a:buNone/>
            </a:pPr>
            <a:r>
              <a:rPr lang="en-US" dirty="0" smtClean="0">
                <a:solidFill>
                  <a:schemeClr val="tx1"/>
                </a:solidFill>
                <a:latin typeface="Lucida Bright" pitchFamily="18" charset="0"/>
              </a:rPr>
              <a:t>This PowerPoint presentation is slightly different from the textbook and takes into account two modifications from Incoterms 2010:</a:t>
            </a:r>
          </a:p>
          <a:p>
            <a:pPr marL="457200" indent="-457200">
              <a:buAutoNum type="arabicPeriod"/>
            </a:pPr>
            <a:r>
              <a:rPr lang="en-US" dirty="0" smtClean="0">
                <a:solidFill>
                  <a:schemeClr val="tx1"/>
                </a:solidFill>
              </a:rPr>
              <a:t>The Delivered At Terminal (DAT) Incoterms® rule is now called Delivered At Place, Unloaded (DPU)</a:t>
            </a:r>
          </a:p>
          <a:p>
            <a:pPr marL="457200" indent="-457200">
              <a:buAutoNum type="arabicPeriod"/>
            </a:pPr>
            <a:r>
              <a:rPr lang="en-US" dirty="0" smtClean="0">
                <a:solidFill>
                  <a:schemeClr val="tx1"/>
                </a:solidFill>
                <a:latin typeface="Lucida Bright" pitchFamily="18" charset="0"/>
              </a:rPr>
              <a:t>The Carriage and Insurance Paid to (CIP) Incoterms® rule now requires insurance Coverage A of the  Institute Cargo Clauses.</a:t>
            </a:r>
          </a:p>
        </p:txBody>
      </p:sp>
    </p:spTree>
    <p:extLst>
      <p:ext uri="{BB962C8B-B14F-4D97-AF65-F5344CB8AC3E}">
        <p14:creationId xmlns:p14="http://schemas.microsoft.com/office/powerpoint/2010/main" val="217355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Delivered Duty Paid (DDP)</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Scope</a:t>
            </a:r>
          </a:p>
          <a:p>
            <a:pPr marL="228600" lvl="1" indent="0">
              <a:buNone/>
            </a:pPr>
            <a:r>
              <a:rPr lang="en-US" dirty="0" smtClean="0">
                <a:solidFill>
                  <a:schemeClr val="tx1"/>
                </a:solidFill>
              </a:rPr>
              <a:t>Delivered Duty Paid can be used for any type of product.</a:t>
            </a:r>
          </a:p>
          <a:p>
            <a:r>
              <a:rPr lang="en-US" sz="2000" dirty="0" smtClean="0">
                <a:solidFill>
                  <a:schemeClr val="tx1"/>
                </a:solidFill>
              </a:rPr>
              <a:t>Modality</a:t>
            </a:r>
          </a:p>
          <a:p>
            <a:pPr marL="228600" lvl="1" indent="0">
              <a:buNone/>
            </a:pPr>
            <a:r>
              <a:rPr lang="en-US" dirty="0" smtClean="0">
                <a:solidFill>
                  <a:schemeClr val="tx1"/>
                </a:solidFill>
              </a:rPr>
              <a:t>Delivered Duty Paid can be used for any mode of transportation.</a:t>
            </a:r>
          </a:p>
          <a:p>
            <a:r>
              <a:rPr lang="en-US" sz="2000" dirty="0" smtClean="0">
                <a:solidFill>
                  <a:schemeClr val="tx1"/>
                </a:solidFill>
              </a:rPr>
              <a:t>Syntax</a:t>
            </a:r>
          </a:p>
          <a:p>
            <a:pPr marL="228600" lvl="1" indent="0">
              <a:spcAft>
                <a:spcPts val="1200"/>
              </a:spcAft>
              <a:buNone/>
            </a:pPr>
            <a:r>
              <a:rPr lang="en-US" dirty="0" smtClean="0">
                <a:solidFill>
                  <a:schemeClr val="tx1"/>
                </a:solidFill>
              </a:rPr>
              <a:t>DDP </a:t>
            </a:r>
            <a:r>
              <a:rPr lang="en-US" dirty="0">
                <a:solidFill>
                  <a:schemeClr val="tx1"/>
                </a:solidFill>
              </a:rPr>
              <a:t>[Address in the City of </a:t>
            </a:r>
            <a:r>
              <a:rPr lang="en-US" dirty="0" smtClean="0">
                <a:solidFill>
                  <a:schemeClr val="tx1"/>
                </a:solidFill>
              </a:rPr>
              <a:t>Destination </a:t>
            </a:r>
            <a:r>
              <a:rPr lang="en-US" dirty="0">
                <a:solidFill>
                  <a:schemeClr val="tx1"/>
                </a:solidFill>
              </a:rPr>
              <a:t>where goods are </a:t>
            </a:r>
            <a:r>
              <a:rPr lang="en-US" dirty="0" smtClean="0">
                <a:solidFill>
                  <a:schemeClr val="tx1"/>
                </a:solidFill>
              </a:rPr>
              <a:t>delivered], Incoterms ® 2020.</a:t>
            </a:r>
            <a:endParaRPr lang="en-US" dirty="0">
              <a:solidFill>
                <a:schemeClr val="tx1"/>
              </a:solidFill>
            </a:endParaRPr>
          </a:p>
          <a:p>
            <a:pPr marL="0" indent="0">
              <a:spcBef>
                <a:spcPts val="0"/>
              </a:spcBef>
              <a:buNone/>
            </a:pPr>
            <a:r>
              <a:rPr lang="en-US" dirty="0" smtClean="0">
                <a:solidFill>
                  <a:schemeClr val="tx1"/>
                </a:solidFill>
              </a:rPr>
              <a:t>	</a:t>
            </a:r>
            <a:r>
              <a:rPr lang="sv-SE" sz="2000" b="1" dirty="0">
                <a:solidFill>
                  <a:schemeClr val="tx1"/>
                </a:solidFill>
              </a:rPr>
              <a:t>DDP · Kopparbergsgatan 226, Malmö 214 44, </a:t>
            </a:r>
            <a:r>
              <a:rPr lang="sv-SE" sz="2000" b="1" dirty="0" smtClean="0">
                <a:solidFill>
                  <a:schemeClr val="tx1"/>
                </a:solidFill>
              </a:rPr>
              <a:t>	Sverige/Sweden, Incoterms</a:t>
            </a:r>
            <a:r>
              <a:rPr lang="sv-SE" sz="2000" b="1" dirty="0">
                <a:solidFill>
                  <a:schemeClr val="tx1"/>
                </a:solidFill>
              </a:rPr>
              <a:t>® </a:t>
            </a:r>
            <a:r>
              <a:rPr lang="sv-SE" sz="2000" b="1" dirty="0" smtClean="0">
                <a:solidFill>
                  <a:schemeClr val="tx1"/>
                </a:solidFill>
              </a:rPr>
              <a:t>2020</a:t>
            </a:r>
            <a:r>
              <a:rPr lang="sv-SE" sz="2000" b="1" dirty="0">
                <a:solidFill>
                  <a:schemeClr val="tx1"/>
                </a:solidFill>
              </a:rPr>
              <a:t>.</a:t>
            </a:r>
            <a:endParaRPr lang="en-US" sz="2000" b="1" dirty="0" smtClean="0">
              <a:solidFill>
                <a:schemeClr val="tx1"/>
              </a:solidFill>
            </a:endParaRPr>
          </a:p>
        </p:txBody>
      </p:sp>
    </p:spTree>
    <p:extLst>
      <p:ext uri="{BB962C8B-B14F-4D97-AF65-F5344CB8AC3E}">
        <p14:creationId xmlns:p14="http://schemas.microsoft.com/office/powerpoint/2010/main" val="589535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Delivered Duty Paid (DDP)</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Responsibilities of the Exporter</a:t>
            </a:r>
          </a:p>
          <a:p>
            <a:pPr marL="228600" lvl="1" indent="0">
              <a:buNone/>
            </a:pPr>
            <a:r>
              <a:rPr lang="en-US" dirty="0" smtClean="0">
                <a:solidFill>
                  <a:schemeClr val="tx1"/>
                </a:solidFill>
              </a:rPr>
              <a:t>The exporter must  package </a:t>
            </a:r>
            <a:r>
              <a:rPr lang="en-US" dirty="0">
                <a:solidFill>
                  <a:schemeClr val="tx1"/>
                </a:solidFill>
              </a:rPr>
              <a:t>the goods for the international </a:t>
            </a:r>
            <a:r>
              <a:rPr lang="en-US" dirty="0" smtClean="0">
                <a:solidFill>
                  <a:schemeClr val="tx1"/>
                </a:solidFill>
              </a:rPr>
              <a:t>voyage, arrange and pay for pre-carriage, main carriage and on-carriage to the city of destination, and clear Customs in the importing country.</a:t>
            </a:r>
            <a:endParaRPr lang="en-US" dirty="0">
              <a:solidFill>
                <a:schemeClr val="tx1"/>
              </a:solidFill>
            </a:endParaRPr>
          </a:p>
          <a:p>
            <a:r>
              <a:rPr lang="en-US" sz="2000" dirty="0" smtClean="0">
                <a:solidFill>
                  <a:schemeClr val="tx1"/>
                </a:solidFill>
              </a:rPr>
              <a:t>Responsibilities of the Importer </a:t>
            </a:r>
          </a:p>
          <a:p>
            <a:pPr marL="228600" lvl="1" indent="0">
              <a:buNone/>
            </a:pPr>
            <a:r>
              <a:rPr lang="en-US" dirty="0" smtClean="0">
                <a:solidFill>
                  <a:schemeClr val="tx1"/>
                </a:solidFill>
              </a:rPr>
              <a:t>The importer must unload the goods from the means of conveyance.</a:t>
            </a:r>
          </a:p>
          <a:p>
            <a:r>
              <a:rPr lang="en-US" sz="2000" dirty="0" smtClean="0">
                <a:solidFill>
                  <a:schemeClr val="tx1"/>
                </a:solidFill>
              </a:rPr>
              <a:t>Point at which the responsibility for the good shifts from exporter to importer</a:t>
            </a:r>
          </a:p>
          <a:p>
            <a:pPr marL="228600" lvl="1" indent="0">
              <a:buNone/>
            </a:pPr>
            <a:r>
              <a:rPr lang="en-US" dirty="0" smtClean="0">
                <a:solidFill>
                  <a:schemeClr val="tx1"/>
                </a:solidFill>
              </a:rPr>
              <a:t>When the exporter delivers the goods to the delivery location,   still loaded onto the mode of transportation.</a:t>
            </a:r>
          </a:p>
        </p:txBody>
      </p:sp>
    </p:spTree>
    <p:extLst>
      <p:ext uri="{BB962C8B-B14F-4D97-AF65-F5344CB8AC3E}">
        <p14:creationId xmlns:p14="http://schemas.microsoft.com/office/powerpoint/2010/main" val="2472447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Free Alongside Ship (FAS)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Scope</a:t>
            </a:r>
          </a:p>
          <a:p>
            <a:pPr marL="228600" lvl="1" indent="0">
              <a:buNone/>
            </a:pPr>
            <a:r>
              <a:rPr lang="en-US" dirty="0" smtClean="0">
                <a:solidFill>
                  <a:schemeClr val="tx1"/>
                </a:solidFill>
              </a:rPr>
              <a:t>Free Alongside Ship can be used for any type of product. However, the International Chamber of Commerce would like FAS to be used only for non-containerized cargo.</a:t>
            </a:r>
          </a:p>
          <a:p>
            <a:r>
              <a:rPr lang="en-US" sz="2000" dirty="0" smtClean="0">
                <a:solidFill>
                  <a:schemeClr val="tx1"/>
                </a:solidFill>
              </a:rPr>
              <a:t>Modality</a:t>
            </a:r>
          </a:p>
          <a:p>
            <a:pPr marL="228600" lvl="1" indent="0">
              <a:buNone/>
            </a:pPr>
            <a:r>
              <a:rPr lang="en-US" dirty="0" smtClean="0">
                <a:solidFill>
                  <a:schemeClr val="tx1"/>
                </a:solidFill>
              </a:rPr>
              <a:t>Free Alongside Ship can only be used for ocean transportation.</a:t>
            </a:r>
          </a:p>
          <a:p>
            <a:r>
              <a:rPr lang="en-US" sz="2000" dirty="0" smtClean="0">
                <a:solidFill>
                  <a:schemeClr val="tx1"/>
                </a:solidFill>
              </a:rPr>
              <a:t>Syntax</a:t>
            </a:r>
          </a:p>
          <a:p>
            <a:pPr marL="228600" lvl="1" indent="0">
              <a:spcAft>
                <a:spcPts val="1200"/>
              </a:spcAft>
              <a:buNone/>
            </a:pPr>
            <a:r>
              <a:rPr lang="en-US" dirty="0" smtClean="0">
                <a:solidFill>
                  <a:schemeClr val="tx1"/>
                </a:solidFill>
              </a:rPr>
              <a:t>FAS </a:t>
            </a:r>
            <a:r>
              <a:rPr lang="en-US" dirty="0">
                <a:solidFill>
                  <a:schemeClr val="tx1"/>
                </a:solidFill>
              </a:rPr>
              <a:t>[Address </a:t>
            </a:r>
            <a:r>
              <a:rPr lang="en-US" dirty="0" smtClean="0">
                <a:solidFill>
                  <a:schemeClr val="tx1"/>
                </a:solidFill>
              </a:rPr>
              <a:t>of the dock in the Port of Departure where the goods </a:t>
            </a:r>
            <a:r>
              <a:rPr lang="en-US" dirty="0">
                <a:solidFill>
                  <a:schemeClr val="tx1"/>
                </a:solidFill>
              </a:rPr>
              <a:t>are </a:t>
            </a:r>
            <a:r>
              <a:rPr lang="en-US" dirty="0" smtClean="0">
                <a:solidFill>
                  <a:schemeClr val="tx1"/>
                </a:solidFill>
              </a:rPr>
              <a:t>delivered], Incoterms ® 2020.</a:t>
            </a:r>
            <a:endParaRPr lang="en-US" dirty="0">
              <a:solidFill>
                <a:schemeClr val="tx1"/>
              </a:solidFill>
            </a:endParaRPr>
          </a:p>
          <a:p>
            <a:pPr marL="0" indent="0">
              <a:spcBef>
                <a:spcPts val="0"/>
              </a:spcBef>
              <a:buNone/>
            </a:pPr>
            <a:r>
              <a:rPr lang="en-US" dirty="0" smtClean="0">
                <a:solidFill>
                  <a:schemeClr val="tx1"/>
                </a:solidFill>
              </a:rPr>
              <a:t>	</a:t>
            </a:r>
            <a:r>
              <a:rPr lang="sv-SE" sz="2000" b="1" dirty="0">
                <a:solidFill>
                  <a:schemeClr val="tx1"/>
                </a:solidFill>
              </a:rPr>
              <a:t>FAS · Waalhaven Noordzijde 2089, Rotterdam, </a:t>
            </a:r>
            <a:endParaRPr lang="sv-SE" sz="2000" b="1" dirty="0" smtClean="0">
              <a:solidFill>
                <a:schemeClr val="tx1"/>
              </a:solidFill>
            </a:endParaRPr>
          </a:p>
          <a:p>
            <a:pPr marL="0" indent="0">
              <a:spcBef>
                <a:spcPts val="0"/>
              </a:spcBef>
              <a:buNone/>
            </a:pPr>
            <a:r>
              <a:rPr lang="sv-SE" sz="2000" b="1" dirty="0">
                <a:solidFill>
                  <a:schemeClr val="tx1"/>
                </a:solidFill>
              </a:rPr>
              <a:t>	</a:t>
            </a:r>
            <a:r>
              <a:rPr lang="sv-SE" sz="2000" b="1" dirty="0" smtClean="0">
                <a:solidFill>
                  <a:schemeClr val="tx1"/>
                </a:solidFill>
              </a:rPr>
              <a:t>3089KM, The </a:t>
            </a:r>
            <a:r>
              <a:rPr lang="sv-SE" sz="2000" b="1" dirty="0">
                <a:solidFill>
                  <a:schemeClr val="tx1"/>
                </a:solidFill>
              </a:rPr>
              <a:t>Netherlands, Incoterms® </a:t>
            </a:r>
            <a:r>
              <a:rPr lang="sv-SE" sz="2000" b="1" dirty="0" smtClean="0">
                <a:solidFill>
                  <a:schemeClr val="tx1"/>
                </a:solidFill>
              </a:rPr>
              <a:t>2020</a:t>
            </a:r>
            <a:r>
              <a:rPr lang="sv-SE" sz="2000" b="1" dirty="0">
                <a:solidFill>
                  <a:schemeClr val="tx1"/>
                </a:solidFill>
              </a:rPr>
              <a:t>.</a:t>
            </a:r>
            <a:endParaRPr lang="en-US" sz="2000" b="1" dirty="0" smtClean="0">
              <a:solidFill>
                <a:schemeClr val="tx1"/>
              </a:solidFill>
            </a:endParaRPr>
          </a:p>
        </p:txBody>
      </p:sp>
    </p:spTree>
    <p:extLst>
      <p:ext uri="{BB962C8B-B14F-4D97-AF65-F5344CB8AC3E}">
        <p14:creationId xmlns:p14="http://schemas.microsoft.com/office/powerpoint/2010/main" val="1570379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Free Alongside Ship (FAS)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Responsibilities of the Exporter</a:t>
            </a:r>
          </a:p>
          <a:p>
            <a:pPr marL="228600" lvl="1" indent="0">
              <a:buNone/>
            </a:pPr>
            <a:r>
              <a:rPr lang="en-US" dirty="0" smtClean="0">
                <a:solidFill>
                  <a:schemeClr val="tx1"/>
                </a:solidFill>
              </a:rPr>
              <a:t>The exporter must  package </a:t>
            </a:r>
            <a:r>
              <a:rPr lang="en-US" dirty="0">
                <a:solidFill>
                  <a:schemeClr val="tx1"/>
                </a:solidFill>
              </a:rPr>
              <a:t>the goods for the international </a:t>
            </a:r>
            <a:r>
              <a:rPr lang="en-US" dirty="0" smtClean="0">
                <a:solidFill>
                  <a:schemeClr val="tx1"/>
                </a:solidFill>
              </a:rPr>
              <a:t>voyage, provide </a:t>
            </a:r>
            <a:r>
              <a:rPr lang="en-US" dirty="0">
                <a:solidFill>
                  <a:schemeClr val="tx1"/>
                </a:solidFill>
              </a:rPr>
              <a:t>the importer with the documents necessary to clear Customs in the importing </a:t>
            </a:r>
            <a:r>
              <a:rPr lang="en-US" dirty="0" smtClean="0">
                <a:solidFill>
                  <a:schemeClr val="tx1"/>
                </a:solidFill>
              </a:rPr>
              <a:t>country, as well as arrange and pay for pre-carriage to the port of departure.</a:t>
            </a:r>
            <a:endParaRPr lang="en-US" dirty="0">
              <a:solidFill>
                <a:schemeClr val="tx1"/>
              </a:solidFill>
            </a:endParaRPr>
          </a:p>
          <a:p>
            <a:r>
              <a:rPr lang="en-US" sz="2000" dirty="0" smtClean="0">
                <a:solidFill>
                  <a:schemeClr val="tx1"/>
                </a:solidFill>
              </a:rPr>
              <a:t>Responsibilities of the Importer </a:t>
            </a:r>
          </a:p>
          <a:p>
            <a:pPr marL="228600" lvl="1" indent="0">
              <a:buNone/>
            </a:pPr>
            <a:r>
              <a:rPr lang="en-US" dirty="0" smtClean="0">
                <a:solidFill>
                  <a:schemeClr val="tx1"/>
                </a:solidFill>
              </a:rPr>
              <a:t>The importer must do everything else.</a:t>
            </a:r>
          </a:p>
          <a:p>
            <a:r>
              <a:rPr lang="en-US" sz="2000" dirty="0" smtClean="0">
                <a:solidFill>
                  <a:schemeClr val="tx1"/>
                </a:solidFill>
              </a:rPr>
              <a:t>Point at which the responsibility for the good shifts from exporter to importer</a:t>
            </a:r>
          </a:p>
          <a:p>
            <a:pPr marL="228600" lvl="1" indent="0">
              <a:buNone/>
            </a:pPr>
            <a:r>
              <a:rPr lang="en-US" dirty="0" smtClean="0">
                <a:solidFill>
                  <a:schemeClr val="tx1"/>
                </a:solidFill>
              </a:rPr>
              <a:t>When the exporter delivers the goods to the port of departure, unloaded from the mode of transportation.</a:t>
            </a:r>
          </a:p>
        </p:txBody>
      </p:sp>
    </p:spTree>
    <p:extLst>
      <p:ext uri="{BB962C8B-B14F-4D97-AF65-F5344CB8AC3E}">
        <p14:creationId xmlns:p14="http://schemas.microsoft.com/office/powerpoint/2010/main" val="3529849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959" y="1520194"/>
            <a:ext cx="6794564" cy="4529709"/>
          </a:xfrm>
          <a:prstGeom prst="rect">
            <a:avLst/>
          </a:prstGeom>
        </p:spPr>
      </p:pic>
      <p:sp>
        <p:nvSpPr>
          <p:cNvPr id="5" name="TextBox 4"/>
          <p:cNvSpPr txBox="1"/>
          <p:nvPr/>
        </p:nvSpPr>
        <p:spPr>
          <a:xfrm>
            <a:off x="706142" y="1054335"/>
            <a:ext cx="5713491"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Under FAS, delivery takes place when goods arrive alongside the ship in the port of departure</a:t>
            </a:r>
          </a:p>
        </p:txBody>
      </p:sp>
    </p:spTree>
    <p:extLst>
      <p:ext uri="{BB962C8B-B14F-4D97-AF65-F5344CB8AC3E}">
        <p14:creationId xmlns:p14="http://schemas.microsoft.com/office/powerpoint/2010/main" val="1462791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Free On Board (FOB)</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Scope</a:t>
            </a:r>
          </a:p>
          <a:p>
            <a:pPr marL="228600" lvl="1" indent="0">
              <a:buNone/>
            </a:pPr>
            <a:r>
              <a:rPr lang="en-US" dirty="0">
                <a:solidFill>
                  <a:schemeClr val="tx1"/>
                </a:solidFill>
              </a:rPr>
              <a:t>Free </a:t>
            </a:r>
            <a:r>
              <a:rPr lang="en-US" dirty="0" smtClean="0">
                <a:solidFill>
                  <a:schemeClr val="tx1"/>
                </a:solidFill>
              </a:rPr>
              <a:t>On Board can </a:t>
            </a:r>
            <a:r>
              <a:rPr lang="en-US" dirty="0">
                <a:solidFill>
                  <a:schemeClr val="tx1"/>
                </a:solidFill>
              </a:rPr>
              <a:t>be used for any type of product. However, the International Chamber of Commerce would like FAS to be used only for non-containerized cargo.</a:t>
            </a:r>
          </a:p>
          <a:p>
            <a:r>
              <a:rPr lang="en-US" sz="2000" dirty="0" smtClean="0">
                <a:solidFill>
                  <a:schemeClr val="tx1"/>
                </a:solidFill>
              </a:rPr>
              <a:t>Modality</a:t>
            </a:r>
          </a:p>
          <a:p>
            <a:pPr marL="228600" lvl="1" indent="0">
              <a:buNone/>
            </a:pPr>
            <a:r>
              <a:rPr lang="en-US" dirty="0" smtClean="0">
                <a:solidFill>
                  <a:schemeClr val="tx1"/>
                </a:solidFill>
              </a:rPr>
              <a:t>Free On Board can </a:t>
            </a:r>
            <a:r>
              <a:rPr lang="en-US" dirty="0">
                <a:solidFill>
                  <a:schemeClr val="tx1"/>
                </a:solidFill>
              </a:rPr>
              <a:t>only be used for ocean transportation.</a:t>
            </a:r>
            <a:endParaRPr lang="en-US" dirty="0" smtClean="0">
              <a:solidFill>
                <a:schemeClr val="tx1"/>
              </a:solidFill>
            </a:endParaRPr>
          </a:p>
          <a:p>
            <a:r>
              <a:rPr lang="en-US" sz="2000" dirty="0" smtClean="0">
                <a:solidFill>
                  <a:schemeClr val="tx1"/>
                </a:solidFill>
              </a:rPr>
              <a:t>Syntax</a:t>
            </a:r>
          </a:p>
          <a:p>
            <a:pPr marL="228600" lvl="1" indent="0">
              <a:spcAft>
                <a:spcPts val="1200"/>
              </a:spcAft>
              <a:buNone/>
            </a:pPr>
            <a:r>
              <a:rPr lang="en-US" dirty="0" smtClean="0">
                <a:solidFill>
                  <a:schemeClr val="tx1"/>
                </a:solidFill>
              </a:rPr>
              <a:t>FOB [dock (or ship) in the Port of Departure where the goods </a:t>
            </a:r>
            <a:r>
              <a:rPr lang="en-US" dirty="0">
                <a:solidFill>
                  <a:schemeClr val="tx1"/>
                </a:solidFill>
              </a:rPr>
              <a:t>are </a:t>
            </a:r>
            <a:r>
              <a:rPr lang="en-US" dirty="0" smtClean="0">
                <a:solidFill>
                  <a:schemeClr val="tx1"/>
                </a:solidFill>
              </a:rPr>
              <a:t>delivered], Incoterms ® 2020.</a:t>
            </a:r>
            <a:endParaRPr lang="en-US" dirty="0">
              <a:solidFill>
                <a:schemeClr val="tx1"/>
              </a:solidFill>
            </a:endParaRPr>
          </a:p>
          <a:p>
            <a:pPr marL="0" indent="0">
              <a:spcBef>
                <a:spcPts val="0"/>
              </a:spcBef>
              <a:buNone/>
            </a:pPr>
            <a:r>
              <a:rPr lang="en-US" dirty="0" smtClean="0">
                <a:solidFill>
                  <a:schemeClr val="tx1"/>
                </a:solidFill>
              </a:rPr>
              <a:t>	</a:t>
            </a:r>
            <a:r>
              <a:rPr lang="en-US" sz="2000" b="1" dirty="0">
                <a:solidFill>
                  <a:schemeClr val="tx1"/>
                </a:solidFill>
              </a:rPr>
              <a:t>FOB · </a:t>
            </a:r>
            <a:r>
              <a:rPr lang="en-US" sz="2000" b="1" dirty="0" err="1">
                <a:solidFill>
                  <a:schemeClr val="tx1"/>
                </a:solidFill>
              </a:rPr>
              <a:t>Breakbulk</a:t>
            </a:r>
            <a:r>
              <a:rPr lang="en-US" sz="2000" b="1" dirty="0">
                <a:solidFill>
                  <a:schemeClr val="tx1"/>
                </a:solidFill>
              </a:rPr>
              <a:t> Terminal, 660 Duncan Road, </a:t>
            </a:r>
            <a:endParaRPr lang="en-US" sz="2000" b="1" dirty="0" smtClean="0">
              <a:solidFill>
                <a:schemeClr val="tx1"/>
              </a:solidFill>
            </a:endParaRPr>
          </a:p>
          <a:p>
            <a:pPr marL="0" indent="0">
              <a:spcBef>
                <a:spcPts val="0"/>
              </a:spcBef>
              <a:buNone/>
            </a:pPr>
            <a:r>
              <a:rPr lang="en-US" sz="2000" b="1" dirty="0">
                <a:solidFill>
                  <a:schemeClr val="tx1"/>
                </a:solidFill>
              </a:rPr>
              <a:t>	</a:t>
            </a:r>
            <a:r>
              <a:rPr lang="en-US" sz="2000" b="1" dirty="0" smtClean="0">
                <a:solidFill>
                  <a:schemeClr val="tx1"/>
                </a:solidFill>
              </a:rPr>
              <a:t>Cape </a:t>
            </a:r>
            <a:r>
              <a:rPr lang="en-US" sz="2000" b="1" dirty="0">
                <a:solidFill>
                  <a:schemeClr val="tx1"/>
                </a:solidFill>
              </a:rPr>
              <a:t>Town</a:t>
            </a:r>
            <a:r>
              <a:rPr lang="en-US" sz="2000" b="1" dirty="0" smtClean="0">
                <a:solidFill>
                  <a:schemeClr val="tx1"/>
                </a:solidFill>
              </a:rPr>
              <a:t>, South </a:t>
            </a:r>
            <a:r>
              <a:rPr lang="en-US" sz="2000" b="1" dirty="0">
                <a:solidFill>
                  <a:schemeClr val="tx1"/>
                </a:solidFill>
              </a:rPr>
              <a:t>Africa, Incoterms® </a:t>
            </a:r>
            <a:r>
              <a:rPr lang="en-US" sz="2000" b="1" dirty="0" smtClean="0">
                <a:solidFill>
                  <a:schemeClr val="tx1"/>
                </a:solidFill>
              </a:rPr>
              <a:t>2020</a:t>
            </a:r>
            <a:r>
              <a:rPr lang="en-US" sz="2000" b="1" dirty="0">
                <a:solidFill>
                  <a:schemeClr val="tx1"/>
                </a:solidFill>
              </a:rPr>
              <a:t>.</a:t>
            </a:r>
            <a:endParaRPr lang="en-US" sz="2000" b="1" dirty="0" smtClean="0">
              <a:solidFill>
                <a:schemeClr val="tx1"/>
              </a:solidFill>
            </a:endParaRPr>
          </a:p>
        </p:txBody>
      </p:sp>
    </p:spTree>
    <p:extLst>
      <p:ext uri="{BB962C8B-B14F-4D97-AF65-F5344CB8AC3E}">
        <p14:creationId xmlns:p14="http://schemas.microsoft.com/office/powerpoint/2010/main" val="1280694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Free On Board (FOB)</a:t>
            </a:r>
          </a:p>
        </p:txBody>
      </p:sp>
      <p:sp>
        <p:nvSpPr>
          <p:cNvPr id="3" name="Content Placeholder 2"/>
          <p:cNvSpPr>
            <a:spLocks noGrp="1"/>
          </p:cNvSpPr>
          <p:nvPr>
            <p:ph idx="1"/>
          </p:nvPr>
        </p:nvSpPr>
        <p:spPr/>
        <p:txBody>
          <a:bodyPr>
            <a:normAutofit/>
          </a:bodyPr>
          <a:lstStyle/>
          <a:p>
            <a:r>
              <a:rPr lang="en-US" sz="2000" dirty="0" smtClean="0">
                <a:solidFill>
                  <a:schemeClr val="tx1"/>
                </a:solidFill>
              </a:rPr>
              <a:t>Responsibilities of the Exporter</a:t>
            </a:r>
          </a:p>
          <a:p>
            <a:pPr marL="228600" lvl="1" indent="0">
              <a:buNone/>
            </a:pPr>
            <a:r>
              <a:rPr lang="en-US" dirty="0">
                <a:solidFill>
                  <a:schemeClr val="tx1"/>
                </a:solidFill>
              </a:rPr>
              <a:t>The exporter must  package the goods for the international voyage, provide the importer with the documents necessary to clear Customs in the importing country, </a:t>
            </a:r>
            <a:r>
              <a:rPr lang="en-US" dirty="0" smtClean="0">
                <a:solidFill>
                  <a:schemeClr val="tx1"/>
                </a:solidFill>
              </a:rPr>
              <a:t>arrange </a:t>
            </a:r>
            <a:r>
              <a:rPr lang="en-US" dirty="0">
                <a:solidFill>
                  <a:schemeClr val="tx1"/>
                </a:solidFill>
              </a:rPr>
              <a:t>and pay for pre-carriage to the port of </a:t>
            </a:r>
            <a:r>
              <a:rPr lang="en-US" dirty="0" smtClean="0">
                <a:solidFill>
                  <a:schemeClr val="tx1"/>
                </a:solidFill>
              </a:rPr>
              <a:t>departure and loading onto the ship.</a:t>
            </a:r>
            <a:endParaRPr lang="en-US" dirty="0">
              <a:solidFill>
                <a:schemeClr val="tx1"/>
              </a:solidFill>
            </a:endParaRPr>
          </a:p>
          <a:p>
            <a:r>
              <a:rPr lang="en-US" sz="2000" dirty="0" smtClean="0">
                <a:solidFill>
                  <a:schemeClr val="tx1"/>
                </a:solidFill>
              </a:rPr>
              <a:t>Responsibilities of the Importer </a:t>
            </a:r>
          </a:p>
          <a:p>
            <a:pPr marL="228600" lvl="1" indent="0">
              <a:buNone/>
            </a:pPr>
            <a:r>
              <a:rPr lang="en-US" dirty="0" smtClean="0">
                <a:solidFill>
                  <a:schemeClr val="tx1"/>
                </a:solidFill>
              </a:rPr>
              <a:t>The importer must  handle everything else.</a:t>
            </a:r>
          </a:p>
          <a:p>
            <a:r>
              <a:rPr lang="en-US" sz="2000" dirty="0" smtClean="0">
                <a:solidFill>
                  <a:schemeClr val="tx1"/>
                </a:solidFill>
              </a:rPr>
              <a:t>Point at which the responsibility for the good shifts from exporter to importer</a:t>
            </a:r>
          </a:p>
          <a:p>
            <a:pPr marL="228600" lvl="1" indent="0">
              <a:buNone/>
            </a:pPr>
            <a:r>
              <a:rPr lang="en-US" dirty="0" smtClean="0">
                <a:solidFill>
                  <a:schemeClr val="tx1"/>
                </a:solidFill>
              </a:rPr>
              <a:t>When the exporter delivers the goods onboard the ship in the   port of departure.</a:t>
            </a:r>
          </a:p>
        </p:txBody>
      </p:sp>
    </p:spTree>
    <p:extLst>
      <p:ext uri="{BB962C8B-B14F-4D97-AF65-F5344CB8AC3E}">
        <p14:creationId xmlns:p14="http://schemas.microsoft.com/office/powerpoint/2010/main" val="644853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Cost and Freight (CFR)</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Scope</a:t>
            </a:r>
          </a:p>
          <a:p>
            <a:pPr marL="228600" lvl="1" indent="0">
              <a:buNone/>
            </a:pPr>
            <a:r>
              <a:rPr lang="en-US" dirty="0" smtClean="0">
                <a:solidFill>
                  <a:schemeClr val="tx1"/>
                </a:solidFill>
              </a:rPr>
              <a:t>Cost and Freight can </a:t>
            </a:r>
            <a:r>
              <a:rPr lang="en-US" dirty="0">
                <a:solidFill>
                  <a:schemeClr val="tx1"/>
                </a:solidFill>
              </a:rPr>
              <a:t>be used for any type of product. However, the International Chamber of Commerce would like FAS to be used only for non-containerized cargo.</a:t>
            </a:r>
          </a:p>
          <a:p>
            <a:r>
              <a:rPr lang="en-US" sz="2000" dirty="0" smtClean="0">
                <a:solidFill>
                  <a:schemeClr val="tx1"/>
                </a:solidFill>
              </a:rPr>
              <a:t>Modality</a:t>
            </a:r>
          </a:p>
          <a:p>
            <a:pPr marL="228600" lvl="1" indent="0">
              <a:buNone/>
            </a:pPr>
            <a:r>
              <a:rPr lang="en-US" dirty="0" smtClean="0">
                <a:solidFill>
                  <a:schemeClr val="tx1"/>
                </a:solidFill>
              </a:rPr>
              <a:t>Cost and Freight can only be used for ocean transportation.</a:t>
            </a:r>
          </a:p>
          <a:p>
            <a:r>
              <a:rPr lang="en-US" sz="2000" dirty="0" smtClean="0">
                <a:solidFill>
                  <a:schemeClr val="tx1"/>
                </a:solidFill>
              </a:rPr>
              <a:t>Syntax</a:t>
            </a:r>
          </a:p>
          <a:p>
            <a:pPr marL="228600" lvl="1" indent="0">
              <a:spcAft>
                <a:spcPts val="1200"/>
              </a:spcAft>
              <a:buNone/>
            </a:pPr>
            <a:r>
              <a:rPr lang="en-US" dirty="0" smtClean="0">
                <a:solidFill>
                  <a:schemeClr val="tx1"/>
                </a:solidFill>
              </a:rPr>
              <a:t>CFR </a:t>
            </a:r>
            <a:r>
              <a:rPr lang="en-US" dirty="0">
                <a:solidFill>
                  <a:schemeClr val="tx1"/>
                </a:solidFill>
              </a:rPr>
              <a:t>[Address </a:t>
            </a:r>
            <a:r>
              <a:rPr lang="en-US" dirty="0" smtClean="0">
                <a:solidFill>
                  <a:schemeClr val="tx1"/>
                </a:solidFill>
              </a:rPr>
              <a:t>of the dock in </a:t>
            </a:r>
            <a:r>
              <a:rPr lang="en-US" dirty="0">
                <a:solidFill>
                  <a:schemeClr val="tx1"/>
                </a:solidFill>
              </a:rPr>
              <a:t>the </a:t>
            </a:r>
            <a:r>
              <a:rPr lang="en-US" dirty="0" smtClean="0">
                <a:solidFill>
                  <a:schemeClr val="tx1"/>
                </a:solidFill>
              </a:rPr>
              <a:t>Port </a:t>
            </a:r>
            <a:r>
              <a:rPr lang="en-US" dirty="0">
                <a:solidFill>
                  <a:schemeClr val="tx1"/>
                </a:solidFill>
              </a:rPr>
              <a:t>of </a:t>
            </a:r>
            <a:r>
              <a:rPr lang="en-US" dirty="0" smtClean="0">
                <a:solidFill>
                  <a:schemeClr val="tx1"/>
                </a:solidFill>
              </a:rPr>
              <a:t>Destination </a:t>
            </a:r>
            <a:r>
              <a:rPr lang="en-US" dirty="0">
                <a:solidFill>
                  <a:schemeClr val="tx1"/>
                </a:solidFill>
              </a:rPr>
              <a:t>where goods are </a:t>
            </a:r>
            <a:r>
              <a:rPr lang="en-US" dirty="0" smtClean="0">
                <a:solidFill>
                  <a:schemeClr val="tx1"/>
                </a:solidFill>
              </a:rPr>
              <a:t>delivered], Incoterms ® 2020.</a:t>
            </a:r>
            <a:endParaRPr lang="en-US" dirty="0">
              <a:solidFill>
                <a:schemeClr val="tx1"/>
              </a:solidFill>
            </a:endParaRPr>
          </a:p>
          <a:p>
            <a:pPr marL="0" indent="0">
              <a:spcBef>
                <a:spcPts val="0"/>
              </a:spcBef>
              <a:buNone/>
            </a:pPr>
            <a:r>
              <a:rPr lang="en-US" dirty="0" smtClean="0">
                <a:solidFill>
                  <a:schemeClr val="tx1"/>
                </a:solidFill>
              </a:rPr>
              <a:t>	</a:t>
            </a:r>
            <a:r>
              <a:rPr lang="sv-SE" sz="2000" b="1" dirty="0">
                <a:solidFill>
                  <a:schemeClr val="tx1"/>
                </a:solidFill>
              </a:rPr>
              <a:t>CFR · ENL Multi-purpose Terminal, Apapa Wharf, </a:t>
            </a:r>
            <a:endParaRPr lang="sv-SE" sz="2000" b="1" dirty="0" smtClean="0">
              <a:solidFill>
                <a:schemeClr val="tx1"/>
              </a:solidFill>
            </a:endParaRPr>
          </a:p>
          <a:p>
            <a:pPr marL="0" indent="0">
              <a:spcBef>
                <a:spcPts val="0"/>
              </a:spcBef>
              <a:buNone/>
            </a:pPr>
            <a:r>
              <a:rPr lang="sv-SE" sz="2000" b="1" dirty="0">
                <a:solidFill>
                  <a:schemeClr val="tx1"/>
                </a:solidFill>
              </a:rPr>
              <a:t>	</a:t>
            </a:r>
            <a:r>
              <a:rPr lang="sv-SE" sz="2000" b="1" dirty="0" smtClean="0">
                <a:solidFill>
                  <a:schemeClr val="tx1"/>
                </a:solidFill>
              </a:rPr>
              <a:t>Lagos,Nigeria</a:t>
            </a:r>
            <a:r>
              <a:rPr lang="sv-SE" sz="2000" b="1" dirty="0">
                <a:solidFill>
                  <a:schemeClr val="tx1"/>
                </a:solidFill>
              </a:rPr>
              <a:t>, Incoterms® </a:t>
            </a:r>
            <a:r>
              <a:rPr lang="sv-SE" sz="2000" b="1" dirty="0" smtClean="0">
                <a:solidFill>
                  <a:schemeClr val="tx1"/>
                </a:solidFill>
              </a:rPr>
              <a:t>2020</a:t>
            </a:r>
            <a:r>
              <a:rPr lang="sv-SE" sz="2000" b="1" dirty="0">
                <a:solidFill>
                  <a:schemeClr val="tx1"/>
                </a:solidFill>
              </a:rPr>
              <a:t>.</a:t>
            </a:r>
            <a:endParaRPr lang="en-US" sz="2000" b="1" dirty="0" smtClean="0">
              <a:solidFill>
                <a:schemeClr val="tx1"/>
              </a:solidFill>
            </a:endParaRPr>
          </a:p>
        </p:txBody>
      </p:sp>
    </p:spTree>
    <p:extLst>
      <p:ext uri="{BB962C8B-B14F-4D97-AF65-F5344CB8AC3E}">
        <p14:creationId xmlns:p14="http://schemas.microsoft.com/office/powerpoint/2010/main" val="929676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Cost and Freight (CFR)</a:t>
            </a:r>
          </a:p>
        </p:txBody>
      </p:sp>
      <p:sp>
        <p:nvSpPr>
          <p:cNvPr id="3" name="Content Placeholder 2"/>
          <p:cNvSpPr>
            <a:spLocks noGrp="1"/>
          </p:cNvSpPr>
          <p:nvPr>
            <p:ph idx="1"/>
          </p:nvPr>
        </p:nvSpPr>
        <p:spPr/>
        <p:txBody>
          <a:bodyPr>
            <a:normAutofit/>
          </a:bodyPr>
          <a:lstStyle/>
          <a:p>
            <a:r>
              <a:rPr lang="en-US" sz="2000" dirty="0" smtClean="0">
                <a:solidFill>
                  <a:schemeClr val="tx1"/>
                </a:solidFill>
              </a:rPr>
              <a:t>Responsibilities of the Exporter</a:t>
            </a:r>
          </a:p>
          <a:p>
            <a:pPr marL="228600" lvl="1" indent="0">
              <a:buNone/>
            </a:pPr>
            <a:r>
              <a:rPr lang="en-US" dirty="0">
                <a:solidFill>
                  <a:schemeClr val="tx1"/>
                </a:solidFill>
              </a:rPr>
              <a:t>The exporter must  package the goods for the international voyage, provide the importer with the documents necessary to clear Customs in the importing country, as well as arrange and pay for pre-carriage </a:t>
            </a:r>
            <a:r>
              <a:rPr lang="en-US" dirty="0" smtClean="0">
                <a:solidFill>
                  <a:schemeClr val="tx1"/>
                </a:solidFill>
              </a:rPr>
              <a:t>and main carriage to </a:t>
            </a:r>
            <a:r>
              <a:rPr lang="en-US" dirty="0">
                <a:solidFill>
                  <a:schemeClr val="tx1"/>
                </a:solidFill>
              </a:rPr>
              <a:t>the port of </a:t>
            </a:r>
            <a:r>
              <a:rPr lang="en-US" dirty="0" smtClean="0">
                <a:solidFill>
                  <a:schemeClr val="tx1"/>
                </a:solidFill>
              </a:rPr>
              <a:t>destination.</a:t>
            </a:r>
            <a:endParaRPr lang="en-US" dirty="0">
              <a:solidFill>
                <a:schemeClr val="tx1"/>
              </a:solidFill>
            </a:endParaRPr>
          </a:p>
          <a:p>
            <a:r>
              <a:rPr lang="en-US" sz="2000" dirty="0" smtClean="0">
                <a:solidFill>
                  <a:schemeClr val="tx1"/>
                </a:solidFill>
              </a:rPr>
              <a:t>Responsibilities of the Importer </a:t>
            </a:r>
          </a:p>
          <a:p>
            <a:pPr marL="228600" lvl="1" indent="0">
              <a:buNone/>
            </a:pPr>
            <a:r>
              <a:rPr lang="en-US" dirty="0" smtClean="0">
                <a:solidFill>
                  <a:schemeClr val="tx1"/>
                </a:solidFill>
              </a:rPr>
              <a:t>The importer must do everything else.</a:t>
            </a:r>
          </a:p>
          <a:p>
            <a:r>
              <a:rPr lang="en-US" sz="2000" dirty="0" smtClean="0">
                <a:solidFill>
                  <a:schemeClr val="tx1"/>
                </a:solidFill>
              </a:rPr>
              <a:t>Point at which the responsibility for the good shifts from exporter to importer</a:t>
            </a:r>
          </a:p>
          <a:p>
            <a:pPr marL="228600" lvl="1" indent="0">
              <a:buNone/>
            </a:pPr>
            <a:r>
              <a:rPr lang="en-US" dirty="0">
                <a:solidFill>
                  <a:schemeClr val="tx1"/>
                </a:solidFill>
              </a:rPr>
              <a:t>When the exporter delivers the goods onboard the ship in the  </a:t>
            </a:r>
            <a:r>
              <a:rPr lang="en-US" dirty="0" smtClean="0">
                <a:solidFill>
                  <a:schemeClr val="tx1"/>
                </a:solidFill>
              </a:rPr>
              <a:t> port </a:t>
            </a:r>
            <a:r>
              <a:rPr lang="en-US" dirty="0">
                <a:solidFill>
                  <a:schemeClr val="tx1"/>
                </a:solidFill>
              </a:rPr>
              <a:t>of departure.</a:t>
            </a:r>
          </a:p>
        </p:txBody>
      </p:sp>
    </p:spTree>
    <p:extLst>
      <p:ext uri="{BB962C8B-B14F-4D97-AF65-F5344CB8AC3E}">
        <p14:creationId xmlns:p14="http://schemas.microsoft.com/office/powerpoint/2010/main" val="3922319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052" y="1236058"/>
            <a:ext cx="6794562" cy="5097981"/>
          </a:xfrm>
          <a:prstGeom prst="rect">
            <a:avLst/>
          </a:prstGeom>
        </p:spPr>
      </p:pic>
      <p:sp>
        <p:nvSpPr>
          <p:cNvPr id="5" name="TextBox 4"/>
          <p:cNvSpPr txBox="1"/>
          <p:nvPr/>
        </p:nvSpPr>
        <p:spPr>
          <a:xfrm>
            <a:off x="787062" y="819666"/>
            <a:ext cx="5713491"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Under CFR, delivery takes place when goods are placed onboard the ship</a:t>
            </a:r>
          </a:p>
        </p:txBody>
      </p:sp>
    </p:spTree>
    <p:extLst>
      <p:ext uri="{BB962C8B-B14F-4D97-AF65-F5344CB8AC3E}">
        <p14:creationId xmlns:p14="http://schemas.microsoft.com/office/powerpoint/2010/main" val="231768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International Terms of Trade</a:t>
            </a:r>
            <a:endParaRPr lang="en-US" dirty="0">
              <a:solidFill>
                <a:schemeClr val="tx1"/>
              </a:solidFill>
            </a:endParaRPr>
          </a:p>
        </p:txBody>
      </p:sp>
      <p:sp>
        <p:nvSpPr>
          <p:cNvPr id="3" name="Content Placeholder 2"/>
          <p:cNvSpPr>
            <a:spLocks noGrp="1"/>
          </p:cNvSpPr>
          <p:nvPr>
            <p:ph idx="1"/>
          </p:nvPr>
        </p:nvSpPr>
        <p:spPr/>
        <p:txBody>
          <a:bodyPr/>
          <a:lstStyle/>
          <a:p>
            <a:pPr marL="0" indent="0">
              <a:spcAft>
                <a:spcPts val="0"/>
              </a:spcAft>
              <a:buNone/>
            </a:pPr>
            <a:r>
              <a:rPr lang="en-US" sz="2000" dirty="0">
                <a:solidFill>
                  <a:schemeClr val="tx1"/>
                </a:solidFill>
              </a:rPr>
              <a:t>For each international sale, it is important to determine, who — </a:t>
            </a:r>
            <a:r>
              <a:rPr lang="en-US" sz="2000" dirty="0" smtClean="0">
                <a:solidFill>
                  <a:schemeClr val="tx1"/>
                </a:solidFill>
              </a:rPr>
              <a:t>of the </a:t>
            </a:r>
            <a:r>
              <a:rPr lang="en-US" sz="2000" dirty="0">
                <a:solidFill>
                  <a:schemeClr val="tx1"/>
                </a:solidFill>
              </a:rPr>
              <a:t>exporter or the importer — is responsible </a:t>
            </a:r>
            <a:r>
              <a:rPr lang="en-US" sz="2000" dirty="0" smtClean="0">
                <a:solidFill>
                  <a:schemeClr val="tx1"/>
                </a:solidFill>
              </a:rPr>
              <a:t>for:</a:t>
            </a:r>
          </a:p>
          <a:p>
            <a:r>
              <a:rPr lang="en-US" sz="2000" dirty="0" smtClean="0">
                <a:solidFill>
                  <a:schemeClr val="tx1"/>
                </a:solidFill>
              </a:rPr>
              <a:t>Pre-carriage, the domestic </a:t>
            </a:r>
            <a:r>
              <a:rPr lang="en-US" sz="2000" dirty="0">
                <a:solidFill>
                  <a:schemeClr val="tx1"/>
                </a:solidFill>
              </a:rPr>
              <a:t>transportation in the exporting </a:t>
            </a:r>
            <a:r>
              <a:rPr lang="en-US" sz="2000" dirty="0" smtClean="0">
                <a:solidFill>
                  <a:schemeClr val="tx1"/>
                </a:solidFill>
              </a:rPr>
              <a:t>country</a:t>
            </a:r>
          </a:p>
          <a:p>
            <a:r>
              <a:rPr lang="en-US" sz="2000" dirty="0" smtClean="0">
                <a:solidFill>
                  <a:schemeClr val="tx1"/>
                </a:solidFill>
              </a:rPr>
              <a:t>Main carriage, the international transportation between the exporting country and the importing country</a:t>
            </a:r>
          </a:p>
          <a:p>
            <a:r>
              <a:rPr lang="en-US" sz="2000" dirty="0" smtClean="0">
                <a:solidFill>
                  <a:schemeClr val="tx1"/>
                </a:solidFill>
              </a:rPr>
              <a:t>On-carriage, the domestic </a:t>
            </a:r>
            <a:r>
              <a:rPr lang="en-US" sz="2000" dirty="0">
                <a:solidFill>
                  <a:schemeClr val="tx1"/>
                </a:solidFill>
              </a:rPr>
              <a:t>transportation in the importing </a:t>
            </a:r>
            <a:r>
              <a:rPr lang="en-US" sz="2000" dirty="0" smtClean="0">
                <a:solidFill>
                  <a:schemeClr val="tx1"/>
                </a:solidFill>
              </a:rPr>
              <a:t>country</a:t>
            </a:r>
          </a:p>
          <a:p>
            <a:r>
              <a:rPr lang="en-US" sz="2000" dirty="0" smtClean="0">
                <a:solidFill>
                  <a:schemeClr val="tx1"/>
                </a:solidFill>
              </a:rPr>
              <a:t>The </a:t>
            </a:r>
            <a:r>
              <a:rPr lang="en-US" sz="2000" dirty="0">
                <a:solidFill>
                  <a:schemeClr val="tx1"/>
                </a:solidFill>
              </a:rPr>
              <a:t>risks involved in international </a:t>
            </a:r>
            <a:r>
              <a:rPr lang="en-US" sz="2000" dirty="0" smtClean="0">
                <a:solidFill>
                  <a:schemeClr val="tx1"/>
                </a:solidFill>
              </a:rPr>
              <a:t>transportation</a:t>
            </a:r>
          </a:p>
          <a:p>
            <a:r>
              <a:rPr lang="en-US" sz="2000" dirty="0" smtClean="0">
                <a:solidFill>
                  <a:schemeClr val="tx1"/>
                </a:solidFill>
              </a:rPr>
              <a:t>Customs </a:t>
            </a:r>
            <a:r>
              <a:rPr lang="en-US" sz="2000" dirty="0">
                <a:solidFill>
                  <a:schemeClr val="tx1"/>
                </a:solidFill>
              </a:rPr>
              <a:t>clearance in the importing country</a:t>
            </a:r>
          </a:p>
          <a:p>
            <a:endParaRPr lang="en-US" dirty="0"/>
          </a:p>
        </p:txBody>
      </p:sp>
    </p:spTree>
    <p:extLst>
      <p:ext uri="{BB962C8B-B14F-4D97-AF65-F5344CB8AC3E}">
        <p14:creationId xmlns:p14="http://schemas.microsoft.com/office/powerpoint/2010/main" val="2373014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Cost, Insurance </a:t>
            </a:r>
            <a:r>
              <a:rPr lang="en-US" dirty="0">
                <a:solidFill>
                  <a:schemeClr val="tx1"/>
                </a:solidFill>
              </a:rPr>
              <a:t>and Freight (</a:t>
            </a:r>
            <a:r>
              <a:rPr lang="en-US" dirty="0" smtClean="0">
                <a:solidFill>
                  <a:schemeClr val="tx1"/>
                </a:solidFill>
              </a:rPr>
              <a:t>CIF)</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Scope</a:t>
            </a:r>
          </a:p>
          <a:p>
            <a:pPr marL="228600" lvl="1" indent="0">
              <a:buNone/>
            </a:pPr>
            <a:r>
              <a:rPr lang="en-US" dirty="0" smtClean="0">
                <a:solidFill>
                  <a:schemeClr val="tx1"/>
                </a:solidFill>
              </a:rPr>
              <a:t>Cost Insurance and Freight can </a:t>
            </a:r>
            <a:r>
              <a:rPr lang="en-US" dirty="0">
                <a:solidFill>
                  <a:schemeClr val="tx1"/>
                </a:solidFill>
              </a:rPr>
              <a:t>be used for any type of product. However, the International Chamber of Commerce would like FAS to be used only for non-containerized cargo.</a:t>
            </a:r>
          </a:p>
          <a:p>
            <a:r>
              <a:rPr lang="en-US" sz="2000" dirty="0" smtClean="0">
                <a:solidFill>
                  <a:schemeClr val="tx1"/>
                </a:solidFill>
              </a:rPr>
              <a:t>Modality</a:t>
            </a:r>
          </a:p>
          <a:p>
            <a:pPr marL="228600" lvl="1" indent="0">
              <a:buNone/>
            </a:pPr>
            <a:r>
              <a:rPr lang="en-US" dirty="0" smtClean="0">
                <a:solidFill>
                  <a:schemeClr val="tx1"/>
                </a:solidFill>
              </a:rPr>
              <a:t>Cost Insurance and Freight can </a:t>
            </a:r>
            <a:r>
              <a:rPr lang="en-US" dirty="0">
                <a:solidFill>
                  <a:schemeClr val="tx1"/>
                </a:solidFill>
              </a:rPr>
              <a:t>only be used for ocean transportation.</a:t>
            </a:r>
            <a:endParaRPr lang="en-US" dirty="0" smtClean="0">
              <a:solidFill>
                <a:schemeClr val="tx1"/>
              </a:solidFill>
            </a:endParaRPr>
          </a:p>
          <a:p>
            <a:r>
              <a:rPr lang="en-US" sz="2000" dirty="0" smtClean="0">
                <a:solidFill>
                  <a:schemeClr val="tx1"/>
                </a:solidFill>
              </a:rPr>
              <a:t>Syntax</a:t>
            </a:r>
          </a:p>
          <a:p>
            <a:pPr marL="228600" lvl="1" indent="0">
              <a:spcAft>
                <a:spcPts val="1200"/>
              </a:spcAft>
              <a:buNone/>
            </a:pPr>
            <a:r>
              <a:rPr lang="en-US" dirty="0">
                <a:solidFill>
                  <a:schemeClr val="tx1"/>
                </a:solidFill>
              </a:rPr>
              <a:t>CFR [Address of the dock in the Port of Destination where goods are delivered], Incoterms ® </a:t>
            </a:r>
            <a:r>
              <a:rPr lang="en-US" dirty="0" smtClean="0">
                <a:solidFill>
                  <a:schemeClr val="tx1"/>
                </a:solidFill>
              </a:rPr>
              <a:t>2020</a:t>
            </a:r>
            <a:r>
              <a:rPr lang="en-US" dirty="0">
                <a:solidFill>
                  <a:schemeClr val="tx1"/>
                </a:solidFill>
              </a:rPr>
              <a:t>.</a:t>
            </a:r>
          </a:p>
          <a:p>
            <a:pPr marL="0" indent="0">
              <a:spcBef>
                <a:spcPts val="0"/>
              </a:spcBef>
              <a:buNone/>
            </a:pPr>
            <a:r>
              <a:rPr lang="en-US" dirty="0" smtClean="0">
                <a:solidFill>
                  <a:schemeClr val="tx1"/>
                </a:solidFill>
              </a:rPr>
              <a:t>	</a:t>
            </a:r>
            <a:r>
              <a:rPr lang="sv-SE" sz="2000" b="1" dirty="0">
                <a:solidFill>
                  <a:schemeClr val="tx1"/>
                </a:solidFill>
              </a:rPr>
              <a:t>CIF · Naigai Lines, 176 Higashi-Machi, Chuo-Ku, </a:t>
            </a:r>
            <a:endParaRPr lang="sv-SE" sz="2000" b="1" dirty="0" smtClean="0">
              <a:solidFill>
                <a:schemeClr val="tx1"/>
              </a:solidFill>
            </a:endParaRPr>
          </a:p>
          <a:p>
            <a:pPr marL="0" indent="0">
              <a:spcBef>
                <a:spcPts val="0"/>
              </a:spcBef>
              <a:buNone/>
            </a:pPr>
            <a:r>
              <a:rPr lang="sv-SE" sz="2000" b="1" dirty="0">
                <a:solidFill>
                  <a:schemeClr val="tx1"/>
                </a:solidFill>
              </a:rPr>
              <a:t>	</a:t>
            </a:r>
            <a:r>
              <a:rPr lang="sv-SE" sz="2000" b="1" dirty="0" smtClean="0">
                <a:solidFill>
                  <a:schemeClr val="tx1"/>
                </a:solidFill>
              </a:rPr>
              <a:t>Kobe 650-0031</a:t>
            </a:r>
            <a:r>
              <a:rPr lang="sv-SE" sz="2000" b="1" dirty="0">
                <a:solidFill>
                  <a:schemeClr val="tx1"/>
                </a:solidFill>
              </a:rPr>
              <a:t>, Hyogo, Japan, Incoterms® </a:t>
            </a:r>
            <a:r>
              <a:rPr lang="sv-SE" sz="2000" b="1" dirty="0" smtClean="0">
                <a:solidFill>
                  <a:schemeClr val="tx1"/>
                </a:solidFill>
              </a:rPr>
              <a:t>2020</a:t>
            </a:r>
            <a:r>
              <a:rPr lang="sv-SE" sz="2000" b="1" dirty="0">
                <a:solidFill>
                  <a:schemeClr val="tx1"/>
                </a:solidFill>
              </a:rPr>
              <a:t>.</a:t>
            </a:r>
            <a:endParaRPr lang="en-US" sz="2000" b="1" dirty="0" smtClean="0">
              <a:solidFill>
                <a:schemeClr val="tx1"/>
              </a:solidFill>
            </a:endParaRPr>
          </a:p>
        </p:txBody>
      </p:sp>
    </p:spTree>
    <p:extLst>
      <p:ext uri="{BB962C8B-B14F-4D97-AF65-F5344CB8AC3E}">
        <p14:creationId xmlns:p14="http://schemas.microsoft.com/office/powerpoint/2010/main" val="3690276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Cost, Insurance and Freight (CIF)</a:t>
            </a:r>
          </a:p>
        </p:txBody>
      </p:sp>
      <p:sp>
        <p:nvSpPr>
          <p:cNvPr id="3" name="Content Placeholder 2"/>
          <p:cNvSpPr>
            <a:spLocks noGrp="1"/>
          </p:cNvSpPr>
          <p:nvPr>
            <p:ph idx="1"/>
          </p:nvPr>
        </p:nvSpPr>
        <p:spPr/>
        <p:txBody>
          <a:bodyPr>
            <a:normAutofit/>
          </a:bodyPr>
          <a:lstStyle/>
          <a:p>
            <a:r>
              <a:rPr lang="en-US" sz="2000" dirty="0" smtClean="0">
                <a:solidFill>
                  <a:schemeClr val="tx1"/>
                </a:solidFill>
              </a:rPr>
              <a:t>Responsibilities of the Exporter</a:t>
            </a:r>
          </a:p>
          <a:p>
            <a:pPr marL="228600" lvl="1" indent="0">
              <a:buNone/>
            </a:pPr>
            <a:r>
              <a:rPr lang="en-US" dirty="0">
                <a:solidFill>
                  <a:schemeClr val="tx1"/>
                </a:solidFill>
              </a:rPr>
              <a:t>The exporter must  package the goods for the international voyage, provide the importer with the documents necessary to clear Customs in the importing country, as well as arrange and pay for </a:t>
            </a:r>
            <a:r>
              <a:rPr lang="en-US" dirty="0" smtClean="0">
                <a:solidFill>
                  <a:schemeClr val="tx1"/>
                </a:solidFill>
              </a:rPr>
              <a:t>pre-carriage, main carriage and insurance </a:t>
            </a:r>
            <a:r>
              <a:rPr lang="en-US" dirty="0">
                <a:solidFill>
                  <a:schemeClr val="tx1"/>
                </a:solidFill>
              </a:rPr>
              <a:t>to the port of </a:t>
            </a:r>
            <a:r>
              <a:rPr lang="en-US" dirty="0" smtClean="0">
                <a:solidFill>
                  <a:schemeClr val="tx1"/>
                </a:solidFill>
              </a:rPr>
              <a:t>destination.</a:t>
            </a:r>
            <a:endParaRPr lang="en-US" dirty="0">
              <a:solidFill>
                <a:schemeClr val="tx1"/>
              </a:solidFill>
            </a:endParaRPr>
          </a:p>
          <a:p>
            <a:r>
              <a:rPr lang="en-US" sz="2000" dirty="0" smtClean="0">
                <a:solidFill>
                  <a:schemeClr val="tx1"/>
                </a:solidFill>
              </a:rPr>
              <a:t>Responsibilities of the Importer </a:t>
            </a:r>
          </a:p>
          <a:p>
            <a:pPr marL="228600" lvl="1" indent="0">
              <a:buNone/>
            </a:pPr>
            <a:r>
              <a:rPr lang="en-US" dirty="0" smtClean="0">
                <a:solidFill>
                  <a:schemeClr val="tx1"/>
                </a:solidFill>
              </a:rPr>
              <a:t>The importer must do everything else.</a:t>
            </a:r>
          </a:p>
          <a:p>
            <a:r>
              <a:rPr lang="en-US" sz="2000" dirty="0" smtClean="0">
                <a:solidFill>
                  <a:schemeClr val="tx1"/>
                </a:solidFill>
              </a:rPr>
              <a:t>Point at which the responsibility for the good shifts from exporter to importer</a:t>
            </a:r>
          </a:p>
          <a:p>
            <a:pPr marL="228600" lvl="1" indent="0">
              <a:buNone/>
            </a:pPr>
            <a:r>
              <a:rPr lang="en-US" dirty="0">
                <a:solidFill>
                  <a:schemeClr val="tx1"/>
                </a:solidFill>
              </a:rPr>
              <a:t>When the exporter delivers the goods onboard the ship in the </a:t>
            </a:r>
            <a:r>
              <a:rPr lang="en-US" dirty="0" smtClean="0">
                <a:solidFill>
                  <a:schemeClr val="tx1"/>
                </a:solidFill>
              </a:rPr>
              <a:t>  port </a:t>
            </a:r>
            <a:r>
              <a:rPr lang="en-US" dirty="0">
                <a:solidFill>
                  <a:schemeClr val="tx1"/>
                </a:solidFill>
              </a:rPr>
              <a:t>of departure.</a:t>
            </a:r>
          </a:p>
        </p:txBody>
      </p:sp>
    </p:spTree>
    <p:extLst>
      <p:ext uri="{BB962C8B-B14F-4D97-AF65-F5344CB8AC3E}">
        <p14:creationId xmlns:p14="http://schemas.microsoft.com/office/powerpoint/2010/main" val="3723125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Cost, Insurance and Freight (CIF)</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Insurance under CIF</a:t>
            </a:r>
          </a:p>
          <a:p>
            <a:pPr marL="228600" lvl="1" indent="0">
              <a:buNone/>
            </a:pPr>
            <a:r>
              <a:rPr lang="en-US" dirty="0" smtClean="0">
                <a:solidFill>
                  <a:schemeClr val="tx1"/>
                </a:solidFill>
              </a:rPr>
              <a:t>Under the CIF Incoterms® rule, the exporter must provide insurance for the goods, but it is minimum insurance (coverage C of the Institute Cargo Clauses).</a:t>
            </a:r>
          </a:p>
          <a:p>
            <a:pPr marL="228600" lvl="1" indent="0">
              <a:buNone/>
            </a:pPr>
            <a:r>
              <a:rPr lang="en-US" dirty="0" smtClean="0">
                <a:solidFill>
                  <a:schemeClr val="tx1"/>
                </a:solidFill>
              </a:rPr>
              <a:t>The amount of insurance is always 110 percent of the value of the goods.</a:t>
            </a:r>
          </a:p>
          <a:p>
            <a:r>
              <a:rPr lang="en-US" sz="2000" dirty="0" smtClean="0">
                <a:solidFill>
                  <a:schemeClr val="tx1"/>
                </a:solidFill>
              </a:rPr>
              <a:t>Incoterms® rule Variant</a:t>
            </a:r>
          </a:p>
          <a:p>
            <a:pPr marL="228600" lvl="1" indent="0">
              <a:spcAft>
                <a:spcPts val="600"/>
              </a:spcAft>
              <a:buNone/>
            </a:pPr>
            <a:r>
              <a:rPr lang="en-US" dirty="0" smtClean="0">
                <a:solidFill>
                  <a:schemeClr val="tx1"/>
                </a:solidFill>
              </a:rPr>
              <a:t>It is possible for the exporter and the importer to agree to a  higher level of insurance (coverage A). In this case, the Incoterms syntax changes to:</a:t>
            </a:r>
          </a:p>
          <a:p>
            <a:pPr marL="0" indent="0">
              <a:spcBef>
                <a:spcPts val="0"/>
              </a:spcBef>
              <a:buNone/>
            </a:pPr>
            <a:r>
              <a:rPr lang="de-DE" b="1" dirty="0">
                <a:solidFill>
                  <a:schemeClr val="tx1"/>
                </a:solidFill>
              </a:rPr>
              <a:t>	</a:t>
            </a:r>
            <a:r>
              <a:rPr lang="de-DE" sz="2000" b="1" dirty="0">
                <a:solidFill>
                  <a:schemeClr val="tx1"/>
                </a:solidFill>
              </a:rPr>
              <a:t>CIF · Naigai Lines, 176 Higashi-Machi, Chuo-Ku, </a:t>
            </a:r>
            <a:endParaRPr lang="de-DE" sz="2000" b="1" dirty="0" smtClean="0">
              <a:solidFill>
                <a:schemeClr val="tx1"/>
              </a:solidFill>
            </a:endParaRPr>
          </a:p>
          <a:p>
            <a:pPr marL="0" indent="0">
              <a:spcBef>
                <a:spcPts val="0"/>
              </a:spcBef>
              <a:buNone/>
            </a:pPr>
            <a:r>
              <a:rPr lang="de-DE" sz="2000" b="1" dirty="0">
                <a:solidFill>
                  <a:schemeClr val="tx1"/>
                </a:solidFill>
              </a:rPr>
              <a:t>	</a:t>
            </a:r>
            <a:r>
              <a:rPr lang="de-DE" sz="2000" b="1" dirty="0" smtClean="0">
                <a:solidFill>
                  <a:schemeClr val="tx1"/>
                </a:solidFill>
              </a:rPr>
              <a:t>Kobe 650-0031</a:t>
            </a:r>
            <a:r>
              <a:rPr lang="de-DE" sz="2000" b="1" dirty="0">
                <a:solidFill>
                  <a:schemeClr val="tx1"/>
                </a:solidFill>
              </a:rPr>
              <a:t>, Hyogo, Japan, Incoterms® </a:t>
            </a:r>
            <a:r>
              <a:rPr lang="de-DE" sz="2000" b="1" dirty="0" smtClean="0">
                <a:solidFill>
                  <a:schemeClr val="tx1"/>
                </a:solidFill>
              </a:rPr>
              <a:t>2020</a:t>
            </a:r>
            <a:r>
              <a:rPr lang="de-DE" sz="2000" b="1" dirty="0">
                <a:solidFill>
                  <a:schemeClr val="tx1"/>
                </a:solidFill>
              </a:rPr>
              <a:t>, </a:t>
            </a:r>
            <a:r>
              <a:rPr lang="de-DE" sz="2000" b="1" dirty="0" smtClean="0">
                <a:solidFill>
                  <a:schemeClr val="tx1"/>
                </a:solidFill>
              </a:rPr>
              <a:t>	maximum cover.</a:t>
            </a:r>
            <a:endParaRPr lang="en-US" sz="2000" dirty="0">
              <a:solidFill>
                <a:schemeClr val="tx1"/>
              </a:solidFill>
            </a:endParaRPr>
          </a:p>
        </p:txBody>
      </p:sp>
    </p:spTree>
    <p:extLst>
      <p:ext uri="{BB962C8B-B14F-4D97-AF65-F5344CB8AC3E}">
        <p14:creationId xmlns:p14="http://schemas.microsoft.com/office/powerpoint/2010/main" val="2286739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Incoterms® Rules in Domestic Trade</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000" dirty="0" smtClean="0">
                <a:solidFill>
                  <a:schemeClr val="tx1"/>
                </a:solidFill>
              </a:rPr>
              <a:t>The International Chamber of Commerce had intentionally designed the 2010 Incoterms® rules to be used in domestic trade. </a:t>
            </a:r>
          </a:p>
          <a:p>
            <a:pPr marL="0" indent="0">
              <a:buNone/>
            </a:pPr>
            <a:r>
              <a:rPr lang="en-US" sz="2000" dirty="0" smtClean="0">
                <a:solidFill>
                  <a:schemeClr val="tx1"/>
                </a:solidFill>
              </a:rPr>
              <a:t>The main reason for this change is that domestic trade and international trade often use the same terminologies (for example, FOB is a frequently used domestic term of trade), but with different meanings. Consider a company doing business in several countries, all of which have a different understanding of FOB in addition to the ICC version.</a:t>
            </a:r>
          </a:p>
          <a:p>
            <a:pPr marL="0" indent="0">
              <a:buNone/>
            </a:pPr>
            <a:r>
              <a:rPr lang="en-US" sz="2000" dirty="0" smtClean="0">
                <a:solidFill>
                  <a:schemeClr val="tx1"/>
                </a:solidFill>
              </a:rPr>
              <a:t>In an attempt to simplify trade, the ICC wanted domestic   and international shipments to use </a:t>
            </a:r>
            <a:r>
              <a:rPr lang="en-US" sz="2000" dirty="0">
                <a:solidFill>
                  <a:schemeClr val="tx1"/>
                </a:solidFill>
              </a:rPr>
              <a:t>Incoterms® </a:t>
            </a:r>
            <a:r>
              <a:rPr lang="en-US" sz="2000" dirty="0" smtClean="0">
                <a:solidFill>
                  <a:schemeClr val="tx1"/>
                </a:solidFill>
              </a:rPr>
              <a:t>rules.</a:t>
            </a:r>
          </a:p>
          <a:p>
            <a:pPr marL="0" indent="0">
              <a:buNone/>
            </a:pPr>
            <a:r>
              <a:rPr lang="en-US" sz="2000" dirty="0" smtClean="0">
                <a:solidFill>
                  <a:schemeClr val="tx1"/>
                </a:solidFill>
              </a:rPr>
              <a:t>This effort has not been met with much success.</a:t>
            </a:r>
          </a:p>
        </p:txBody>
      </p:sp>
    </p:spTree>
    <p:extLst>
      <p:ext uri="{BB962C8B-B14F-4D97-AF65-F5344CB8AC3E}">
        <p14:creationId xmlns:p14="http://schemas.microsoft.com/office/powerpoint/2010/main" val="3684230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Electronic Data Interchange (EDI)</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000" dirty="0">
                <a:solidFill>
                  <a:schemeClr val="tx1"/>
                </a:solidFill>
              </a:rPr>
              <a:t>For </a:t>
            </a:r>
            <a:r>
              <a:rPr lang="en-US" sz="2000" dirty="0" smtClean="0">
                <a:solidFill>
                  <a:schemeClr val="tx1"/>
                </a:solidFill>
              </a:rPr>
              <a:t>several Incoterms® </a:t>
            </a:r>
            <a:r>
              <a:rPr lang="en-US" sz="2000" dirty="0">
                <a:solidFill>
                  <a:schemeClr val="tx1"/>
                </a:solidFill>
              </a:rPr>
              <a:t>rules, there is no transport document that is issued at the point where the responsibility shifts </a:t>
            </a:r>
            <a:r>
              <a:rPr lang="en-US" sz="2000" dirty="0" smtClean="0">
                <a:solidFill>
                  <a:schemeClr val="tx1"/>
                </a:solidFill>
              </a:rPr>
              <a:t> from </a:t>
            </a:r>
            <a:r>
              <a:rPr lang="en-US" sz="2000" dirty="0">
                <a:solidFill>
                  <a:schemeClr val="tx1"/>
                </a:solidFill>
              </a:rPr>
              <a:t>the exporter to the importer (for example, a Bill of Lading</a:t>
            </a:r>
            <a:r>
              <a:rPr lang="en-US" sz="2000" dirty="0" smtClean="0">
                <a:solidFill>
                  <a:schemeClr val="tx1"/>
                </a:solidFill>
              </a:rPr>
              <a:t>).</a:t>
            </a:r>
            <a:endParaRPr lang="en-US" sz="2000" dirty="0">
              <a:solidFill>
                <a:schemeClr val="tx1"/>
              </a:solidFill>
            </a:endParaRPr>
          </a:p>
          <a:p>
            <a:pPr marL="0" indent="0">
              <a:buNone/>
            </a:pPr>
            <a:r>
              <a:rPr lang="en-US" sz="2000" dirty="0">
                <a:solidFill>
                  <a:schemeClr val="tx1"/>
                </a:solidFill>
              </a:rPr>
              <a:t>Electronic Data Interchange has attempted to solve this problem. </a:t>
            </a:r>
          </a:p>
          <a:p>
            <a:pPr marL="0" indent="0">
              <a:buNone/>
            </a:pPr>
            <a:r>
              <a:rPr lang="en-US" sz="2000" dirty="0">
                <a:solidFill>
                  <a:schemeClr val="tx1"/>
                </a:solidFill>
              </a:rPr>
              <a:t>Whenever there is no transport document possible, the exporter can still send an EDI “notice” to the importer, </a:t>
            </a:r>
            <a:r>
              <a:rPr lang="en-US" sz="2000" dirty="0" smtClean="0">
                <a:solidFill>
                  <a:schemeClr val="tx1"/>
                </a:solidFill>
              </a:rPr>
              <a:t>   which </a:t>
            </a:r>
            <a:r>
              <a:rPr lang="en-US" sz="2000" dirty="0">
                <a:solidFill>
                  <a:schemeClr val="tx1"/>
                </a:solidFill>
              </a:rPr>
              <a:t>acts as a proof of delivery for both parties. The exporter has a record of the notification sent, and the importer knows unambiguously when the goods were delivered to the quay or when they arrived in port.</a:t>
            </a:r>
          </a:p>
          <a:p>
            <a:endParaRPr lang="en-US" dirty="0"/>
          </a:p>
        </p:txBody>
      </p:sp>
    </p:spTree>
    <p:extLst>
      <p:ext uri="{BB962C8B-B14F-4D97-AF65-F5344CB8AC3E}">
        <p14:creationId xmlns:p14="http://schemas.microsoft.com/office/powerpoint/2010/main" val="3223916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Common Errors in Incoterms® Rules Usage (I)</a:t>
            </a:r>
            <a:endParaRPr lang="en-US" dirty="0">
              <a:solidFill>
                <a:schemeClr val="tx1"/>
              </a:solidFill>
            </a:endParaRPr>
          </a:p>
        </p:txBody>
      </p:sp>
      <p:sp>
        <p:nvSpPr>
          <p:cNvPr id="3" name="Content Placeholder 2"/>
          <p:cNvSpPr>
            <a:spLocks noGrp="1"/>
          </p:cNvSpPr>
          <p:nvPr>
            <p:ph idx="1"/>
          </p:nvPr>
        </p:nvSpPr>
        <p:spPr>
          <a:xfrm>
            <a:off x="498474" y="1981200"/>
            <a:ext cx="7335341" cy="4144963"/>
          </a:xfrm>
        </p:spPr>
        <p:txBody>
          <a:bodyPr/>
          <a:lstStyle/>
          <a:p>
            <a:r>
              <a:rPr lang="en-US" sz="2000" dirty="0" smtClean="0">
                <a:solidFill>
                  <a:schemeClr val="tx1"/>
                </a:solidFill>
              </a:rPr>
              <a:t>Confusion with Domestic Terms of Trade</a:t>
            </a:r>
          </a:p>
          <a:p>
            <a:pPr marL="228600" lvl="1" indent="0">
              <a:buNone/>
            </a:pPr>
            <a:r>
              <a:rPr lang="en-US" dirty="0">
                <a:solidFill>
                  <a:schemeClr val="tx1"/>
                </a:solidFill>
              </a:rPr>
              <a:t>An inexperienced exporter will use “FOB factory” rather than the correct corresponding Free Carrier Seller’s Premises (FCA) </a:t>
            </a:r>
            <a:r>
              <a:rPr lang="en-US" dirty="0" smtClean="0">
                <a:solidFill>
                  <a:schemeClr val="tx1"/>
                </a:solidFill>
              </a:rPr>
              <a:t>Incoterms® rule.</a:t>
            </a:r>
          </a:p>
          <a:p>
            <a:pPr marL="228600" lvl="1" indent="0">
              <a:buNone/>
            </a:pPr>
            <a:endParaRPr lang="en-US" dirty="0">
              <a:solidFill>
                <a:schemeClr val="tx1"/>
              </a:solidFill>
            </a:endParaRPr>
          </a:p>
          <a:p>
            <a:r>
              <a:rPr lang="en-US" sz="2000" dirty="0" smtClean="0">
                <a:solidFill>
                  <a:schemeClr val="tx1"/>
                </a:solidFill>
              </a:rPr>
              <a:t>Confusion with older Incoterms® rules</a:t>
            </a:r>
          </a:p>
          <a:p>
            <a:pPr marL="228600" lvl="1" indent="0">
              <a:buNone/>
            </a:pPr>
            <a:r>
              <a:rPr lang="en-US" dirty="0">
                <a:solidFill>
                  <a:schemeClr val="tx1"/>
                </a:solidFill>
              </a:rPr>
              <a:t>The International Chamber of Commerce modified the </a:t>
            </a:r>
            <a:r>
              <a:rPr lang="en-US" dirty="0" smtClean="0">
                <a:solidFill>
                  <a:schemeClr val="tx1"/>
                </a:solidFill>
              </a:rPr>
              <a:t>Incoterms® </a:t>
            </a:r>
            <a:r>
              <a:rPr lang="en-US" dirty="0">
                <a:solidFill>
                  <a:schemeClr val="tx1"/>
                </a:solidFill>
              </a:rPr>
              <a:t>rules in 1980, 1990, 2000, </a:t>
            </a:r>
            <a:r>
              <a:rPr lang="en-US" dirty="0" smtClean="0">
                <a:solidFill>
                  <a:schemeClr val="tx1"/>
                </a:solidFill>
              </a:rPr>
              <a:t>2010, and 2020. </a:t>
            </a:r>
            <a:r>
              <a:rPr lang="en-US" dirty="0">
                <a:solidFill>
                  <a:schemeClr val="tx1"/>
                </a:solidFill>
              </a:rPr>
              <a:t>It eliminated some </a:t>
            </a:r>
            <a:r>
              <a:rPr lang="en-US" dirty="0" smtClean="0">
                <a:solidFill>
                  <a:schemeClr val="tx1"/>
                </a:solidFill>
              </a:rPr>
              <a:t>Incoterms® </a:t>
            </a:r>
            <a:r>
              <a:rPr lang="en-US" dirty="0">
                <a:solidFill>
                  <a:schemeClr val="tx1"/>
                </a:solidFill>
              </a:rPr>
              <a:t>rules, modified others and created some new ones. For a number of reasons, several exporters have failed to adapt to these changes, and will use an obsolete </a:t>
            </a:r>
            <a:r>
              <a:rPr lang="en-US" dirty="0" smtClean="0">
                <a:solidFill>
                  <a:schemeClr val="tx1"/>
                </a:solidFill>
              </a:rPr>
              <a:t>Incoterms® </a:t>
            </a:r>
            <a:r>
              <a:rPr lang="en-US" dirty="0">
                <a:solidFill>
                  <a:schemeClr val="tx1"/>
                </a:solidFill>
              </a:rPr>
              <a:t>rule.</a:t>
            </a:r>
          </a:p>
          <a:p>
            <a:pPr marL="228600" lvl="1" indent="0">
              <a:buNone/>
            </a:pPr>
            <a:endParaRPr lang="en-US" dirty="0" smtClean="0"/>
          </a:p>
        </p:txBody>
      </p:sp>
    </p:spTree>
    <p:extLst>
      <p:ext uri="{BB962C8B-B14F-4D97-AF65-F5344CB8AC3E}">
        <p14:creationId xmlns:p14="http://schemas.microsoft.com/office/powerpoint/2010/main" val="349446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Common Errors in Incoterms® Rules Usage (II)</a:t>
            </a:r>
            <a:endParaRPr lang="en-US" dirty="0">
              <a:solidFill>
                <a:schemeClr val="tx1"/>
              </a:solidFill>
            </a:endParaRPr>
          </a:p>
        </p:txBody>
      </p:sp>
      <p:sp>
        <p:nvSpPr>
          <p:cNvPr id="3" name="Content Placeholder 2"/>
          <p:cNvSpPr>
            <a:spLocks noGrp="1"/>
          </p:cNvSpPr>
          <p:nvPr>
            <p:ph idx="1"/>
          </p:nvPr>
        </p:nvSpPr>
        <p:spPr>
          <a:xfrm>
            <a:off x="498474" y="1981200"/>
            <a:ext cx="7335341" cy="4144963"/>
          </a:xfrm>
        </p:spPr>
        <p:txBody>
          <a:bodyPr>
            <a:normAutofit/>
          </a:bodyPr>
          <a:lstStyle/>
          <a:p>
            <a:r>
              <a:rPr lang="en-US" dirty="0" smtClean="0">
                <a:solidFill>
                  <a:schemeClr val="tx1"/>
                </a:solidFill>
              </a:rPr>
              <a:t>Improper Use of a Correct Incoterms® rule</a:t>
            </a:r>
          </a:p>
          <a:p>
            <a:pPr marL="228600" lvl="1" indent="0">
              <a:buNone/>
            </a:pPr>
            <a:r>
              <a:rPr lang="en-US" dirty="0" smtClean="0">
                <a:solidFill>
                  <a:schemeClr val="tx1"/>
                </a:solidFill>
              </a:rPr>
              <a:t>Some Incoterms® rules are </a:t>
            </a:r>
            <a:r>
              <a:rPr lang="en-US" dirty="0">
                <a:solidFill>
                  <a:schemeClr val="tx1"/>
                </a:solidFill>
              </a:rPr>
              <a:t>sometimes specific to certain modes of transportation and types of cargo, and cannot be used for </a:t>
            </a:r>
            <a:r>
              <a:rPr lang="en-US" dirty="0" smtClean="0">
                <a:solidFill>
                  <a:schemeClr val="tx1"/>
                </a:solidFill>
              </a:rPr>
              <a:t>others.</a:t>
            </a:r>
          </a:p>
          <a:p>
            <a:pPr marL="228600" lvl="1" indent="0">
              <a:buNone/>
            </a:pPr>
            <a:r>
              <a:rPr lang="en-US" dirty="0" smtClean="0">
                <a:solidFill>
                  <a:schemeClr val="tx1"/>
                </a:solidFill>
              </a:rPr>
              <a:t>The </a:t>
            </a:r>
            <a:r>
              <a:rPr lang="en-US" dirty="0">
                <a:solidFill>
                  <a:schemeClr val="tx1"/>
                </a:solidFill>
              </a:rPr>
              <a:t>most frequent misuse is when FOB is used with an air shipment:  FOB is designed to be used only with an ocean shipment </a:t>
            </a:r>
            <a:r>
              <a:rPr lang="en-US" dirty="0" smtClean="0">
                <a:solidFill>
                  <a:schemeClr val="tx1"/>
                </a:solidFill>
              </a:rPr>
              <a:t>term.</a:t>
            </a:r>
          </a:p>
          <a:p>
            <a:pPr marL="228600" lvl="1" indent="0">
              <a:buNone/>
            </a:pPr>
            <a:r>
              <a:rPr lang="en-US" dirty="0" smtClean="0">
                <a:solidFill>
                  <a:schemeClr val="tx1"/>
                </a:solidFill>
              </a:rPr>
              <a:t>The </a:t>
            </a:r>
            <a:r>
              <a:rPr lang="en-US" dirty="0">
                <a:solidFill>
                  <a:schemeClr val="tx1"/>
                </a:solidFill>
              </a:rPr>
              <a:t>correct </a:t>
            </a:r>
            <a:r>
              <a:rPr lang="en-US" dirty="0" smtClean="0">
                <a:solidFill>
                  <a:schemeClr val="tx1"/>
                </a:solidFill>
              </a:rPr>
              <a:t>Incoterms® </a:t>
            </a:r>
            <a:r>
              <a:rPr lang="en-US" dirty="0">
                <a:solidFill>
                  <a:schemeClr val="tx1"/>
                </a:solidFill>
              </a:rPr>
              <a:t>rule to use for an air shipment should be Free Carrier (FCA), to clearly outline the responsibilities of the exporter and of the importer. </a:t>
            </a:r>
          </a:p>
        </p:txBody>
      </p:sp>
    </p:spTree>
    <p:extLst>
      <p:ext uri="{BB962C8B-B14F-4D97-AF65-F5344CB8AC3E}">
        <p14:creationId xmlns:p14="http://schemas.microsoft.com/office/powerpoint/2010/main" val="3514602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Common Errors in Incoterms® Rules Usage (III)</a:t>
            </a:r>
            <a:endParaRPr lang="en-US" dirty="0">
              <a:solidFill>
                <a:schemeClr val="tx1"/>
              </a:solidFill>
            </a:endParaRPr>
          </a:p>
        </p:txBody>
      </p:sp>
      <p:sp>
        <p:nvSpPr>
          <p:cNvPr id="3" name="Content Placeholder 2"/>
          <p:cNvSpPr>
            <a:spLocks noGrp="1"/>
          </p:cNvSpPr>
          <p:nvPr>
            <p:ph idx="1"/>
          </p:nvPr>
        </p:nvSpPr>
        <p:spPr>
          <a:xfrm>
            <a:off x="498474" y="1981200"/>
            <a:ext cx="7335341" cy="4144963"/>
          </a:xfrm>
        </p:spPr>
        <p:txBody>
          <a:bodyPr>
            <a:normAutofit/>
          </a:bodyPr>
          <a:lstStyle/>
          <a:p>
            <a:r>
              <a:rPr lang="en-US" sz="2000" dirty="0" smtClean="0">
                <a:solidFill>
                  <a:schemeClr val="tx1"/>
                </a:solidFill>
              </a:rPr>
              <a:t>Not Specifying the Incoterms® rule version</a:t>
            </a:r>
          </a:p>
          <a:p>
            <a:pPr marL="228600" lvl="1" indent="0">
              <a:buNone/>
            </a:pPr>
            <a:r>
              <a:rPr lang="en-US" dirty="0">
                <a:solidFill>
                  <a:schemeClr val="tx1"/>
                </a:solidFill>
              </a:rPr>
              <a:t>Incoterms rules have changed from 2000 to </a:t>
            </a:r>
            <a:r>
              <a:rPr lang="en-US" dirty="0" smtClean="0">
                <a:solidFill>
                  <a:schemeClr val="tx1"/>
                </a:solidFill>
              </a:rPr>
              <a:t>2010, and 2020. </a:t>
            </a:r>
            <a:r>
              <a:rPr lang="en-US" dirty="0">
                <a:solidFill>
                  <a:schemeClr val="tx1"/>
                </a:solidFill>
              </a:rPr>
              <a:t>Until the </a:t>
            </a:r>
            <a:r>
              <a:rPr lang="en-US" dirty="0" smtClean="0">
                <a:solidFill>
                  <a:schemeClr val="tx1"/>
                </a:solidFill>
              </a:rPr>
              <a:t>2020 </a:t>
            </a:r>
            <a:r>
              <a:rPr lang="en-US" dirty="0">
                <a:solidFill>
                  <a:schemeClr val="tx1"/>
                </a:solidFill>
              </a:rPr>
              <a:t>rules are solidly established, it would be advisable to always specify “Incoterms </a:t>
            </a:r>
            <a:r>
              <a:rPr lang="en-US" dirty="0" smtClean="0">
                <a:solidFill>
                  <a:schemeClr val="tx1"/>
                </a:solidFill>
              </a:rPr>
              <a:t>2020”.</a:t>
            </a:r>
          </a:p>
          <a:p>
            <a:pPr marL="228600" lvl="1" indent="0">
              <a:buNone/>
            </a:pPr>
            <a:r>
              <a:rPr lang="en-US" dirty="0" smtClean="0">
                <a:solidFill>
                  <a:schemeClr val="tx1"/>
                </a:solidFill>
              </a:rPr>
              <a:t>Since </a:t>
            </a:r>
            <a:r>
              <a:rPr lang="en-US" dirty="0">
                <a:solidFill>
                  <a:schemeClr val="tx1"/>
                </a:solidFill>
              </a:rPr>
              <a:t>the FOB point of delivery changed from Incoterms 2000 to Incoterms </a:t>
            </a:r>
            <a:r>
              <a:rPr lang="en-US" dirty="0" smtClean="0">
                <a:solidFill>
                  <a:schemeClr val="tx1"/>
                </a:solidFill>
              </a:rPr>
              <a:t>2010 (and therefore 2020), </a:t>
            </a:r>
            <a:r>
              <a:rPr lang="en-US" dirty="0">
                <a:solidFill>
                  <a:schemeClr val="tx1"/>
                </a:solidFill>
              </a:rPr>
              <a:t>some possible problems may develop should cargo be damaged during the loading of a </a:t>
            </a:r>
            <a:r>
              <a:rPr lang="en-US" dirty="0" smtClean="0">
                <a:solidFill>
                  <a:schemeClr val="tx1"/>
                </a:solidFill>
              </a:rPr>
              <a:t>ship if the version (2020) is not specified.</a:t>
            </a:r>
            <a:endParaRPr lang="en-US" dirty="0">
              <a:solidFill>
                <a:schemeClr val="tx1"/>
              </a:solidFill>
            </a:endParaRPr>
          </a:p>
        </p:txBody>
      </p:sp>
    </p:spTree>
    <p:extLst>
      <p:ext uri="{BB962C8B-B14F-4D97-AF65-F5344CB8AC3E}">
        <p14:creationId xmlns:p14="http://schemas.microsoft.com/office/powerpoint/2010/main" val="2606783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Incoterms® Rules as a Strategic Advantage</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000" dirty="0">
                <a:solidFill>
                  <a:schemeClr val="tx1"/>
                </a:solidFill>
              </a:rPr>
              <a:t>A strategic advantage can be gained by an exporter willing to facilitate the sale of its products by assisting a novice importer in the handling of a shipment. </a:t>
            </a:r>
          </a:p>
          <a:p>
            <a:pPr marL="0" indent="0">
              <a:buNone/>
            </a:pPr>
            <a:r>
              <a:rPr lang="en-US" sz="2000" dirty="0">
                <a:solidFill>
                  <a:schemeClr val="tx1"/>
                </a:solidFill>
              </a:rPr>
              <a:t>On the other hand, an experienced importer may be intent on performing all or most of the tasks involved in the shipment. </a:t>
            </a:r>
          </a:p>
          <a:p>
            <a:pPr marL="0" indent="0">
              <a:buNone/>
            </a:pPr>
            <a:r>
              <a:rPr lang="en-US" sz="2000" dirty="0">
                <a:solidFill>
                  <a:schemeClr val="tx1"/>
                </a:solidFill>
              </a:rPr>
              <a:t>Most exporters would gain by being flexible, offering a quote where they list several possible Incoterms</a:t>
            </a:r>
            <a:r>
              <a:rPr lang="en-US" sz="2000" dirty="0" smtClean="0">
                <a:solidFill>
                  <a:schemeClr val="tx1"/>
                </a:solidFill>
              </a:rPr>
              <a:t>:</a:t>
            </a:r>
            <a:endParaRPr lang="en-US" sz="2000" dirty="0">
              <a:solidFill>
                <a:schemeClr val="tx1"/>
              </a:solidFill>
            </a:endParaRPr>
          </a:p>
          <a:p>
            <a:pPr marL="750888" lvl="3" indent="-285750"/>
            <a:r>
              <a:rPr lang="en-US" sz="1800" dirty="0" smtClean="0">
                <a:solidFill>
                  <a:schemeClr val="tx1"/>
                </a:solidFill>
              </a:rPr>
              <a:t>FCA, </a:t>
            </a:r>
            <a:r>
              <a:rPr lang="en-US" sz="1800" dirty="0">
                <a:solidFill>
                  <a:schemeClr val="tx1"/>
                </a:solidFill>
              </a:rPr>
              <a:t>123 Main Street, Cleveland, Ohio, USA	$ 245,000</a:t>
            </a:r>
          </a:p>
          <a:p>
            <a:pPr marL="750888" lvl="3" indent="-285750"/>
            <a:r>
              <a:rPr lang="en-US" sz="1800" dirty="0">
                <a:solidFill>
                  <a:schemeClr val="tx1"/>
                </a:solidFill>
              </a:rPr>
              <a:t>FOB, </a:t>
            </a:r>
            <a:r>
              <a:rPr lang="en-US" sz="1800" i="1" dirty="0">
                <a:solidFill>
                  <a:schemeClr val="tx1"/>
                </a:solidFill>
              </a:rPr>
              <a:t>M/V APL Florence,</a:t>
            </a:r>
            <a:r>
              <a:rPr lang="en-US" sz="1800" dirty="0">
                <a:solidFill>
                  <a:schemeClr val="tx1"/>
                </a:solidFill>
              </a:rPr>
              <a:t> Miami, Florida, USA	$ 258,000 </a:t>
            </a:r>
          </a:p>
          <a:p>
            <a:pPr marL="750888" lvl="3" indent="-285750"/>
            <a:r>
              <a:rPr lang="en-US" sz="1800" smtClean="0">
                <a:solidFill>
                  <a:schemeClr val="tx1"/>
                </a:solidFill>
              </a:rPr>
              <a:t>DPU, </a:t>
            </a:r>
            <a:r>
              <a:rPr lang="en-US" sz="1800" dirty="0" err="1">
                <a:solidFill>
                  <a:schemeClr val="tx1"/>
                </a:solidFill>
              </a:rPr>
              <a:t>Tecon</a:t>
            </a:r>
            <a:r>
              <a:rPr lang="en-US" sz="1800" dirty="0">
                <a:solidFill>
                  <a:schemeClr val="tx1"/>
                </a:solidFill>
              </a:rPr>
              <a:t> Terminal, Santos, Brazil		</a:t>
            </a:r>
            <a:r>
              <a:rPr lang="en-US" sz="1800" dirty="0" smtClean="0">
                <a:solidFill>
                  <a:schemeClr val="tx1"/>
                </a:solidFill>
              </a:rPr>
              <a:t>	$ </a:t>
            </a:r>
            <a:r>
              <a:rPr lang="en-US" sz="1800" dirty="0">
                <a:solidFill>
                  <a:schemeClr val="tx1"/>
                </a:solidFill>
              </a:rPr>
              <a:t>285,000</a:t>
            </a:r>
          </a:p>
          <a:p>
            <a:pPr marL="0" indent="0">
              <a:buNone/>
            </a:pPr>
            <a:r>
              <a:rPr lang="en-US" sz="2000" dirty="0" smtClean="0">
                <a:solidFill>
                  <a:schemeClr val="tx1"/>
                </a:solidFill>
              </a:rPr>
              <a:t>and </a:t>
            </a:r>
            <a:r>
              <a:rPr lang="en-US" sz="2000" dirty="0">
                <a:solidFill>
                  <a:schemeClr val="tx1"/>
                </a:solidFill>
              </a:rPr>
              <a:t>let the importer decide which Incoterms rule it would rather use.</a:t>
            </a:r>
          </a:p>
          <a:p>
            <a:pPr marL="0" indent="0">
              <a:buNone/>
            </a:pPr>
            <a:endParaRPr lang="en-US" sz="2000" dirty="0"/>
          </a:p>
        </p:txBody>
      </p:sp>
    </p:spTree>
    <p:extLst>
      <p:ext uri="{BB962C8B-B14F-4D97-AF65-F5344CB8AC3E}">
        <p14:creationId xmlns:p14="http://schemas.microsoft.com/office/powerpoint/2010/main" val="64148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International Commerce Terms Incoterms® Rules</a:t>
            </a:r>
            <a:endParaRPr lang="en-US" dirty="0">
              <a:solidFill>
                <a:schemeClr val="tx1"/>
              </a:solidFill>
            </a:endParaRPr>
          </a:p>
        </p:txBody>
      </p:sp>
      <p:sp>
        <p:nvSpPr>
          <p:cNvPr id="3" name="Content Placeholder 2"/>
          <p:cNvSpPr>
            <a:spLocks noGrp="1"/>
          </p:cNvSpPr>
          <p:nvPr>
            <p:ph idx="1"/>
          </p:nvPr>
        </p:nvSpPr>
        <p:spPr>
          <a:xfrm>
            <a:off x="498474" y="1981200"/>
            <a:ext cx="7417227" cy="4144963"/>
          </a:xfrm>
        </p:spPr>
        <p:txBody>
          <a:bodyPr>
            <a:normAutofit/>
          </a:bodyPr>
          <a:lstStyle/>
          <a:p>
            <a:pPr marL="0" indent="0">
              <a:buNone/>
            </a:pPr>
            <a:r>
              <a:rPr lang="en-US" sz="2000" dirty="0" smtClean="0">
                <a:solidFill>
                  <a:schemeClr val="tx1"/>
                </a:solidFill>
              </a:rPr>
              <a:t>In 1936, the International Chamber of Commerce developed International Commerce Terms rules (or Incoterms® rules) that formalized these responsibilities. Incoterms rules were revised in 1953, 1967, 1980, 1990,  2000, and 2010.</a:t>
            </a:r>
          </a:p>
          <a:p>
            <a:pPr marL="0" indent="0">
              <a:buNone/>
            </a:pPr>
            <a:r>
              <a:rPr lang="en-US" sz="2000" dirty="0" smtClean="0">
                <a:solidFill>
                  <a:schemeClr val="tx1"/>
                </a:solidFill>
              </a:rPr>
              <a:t>The </a:t>
            </a:r>
            <a:r>
              <a:rPr lang="en-US" sz="2000" dirty="0">
                <a:solidFill>
                  <a:schemeClr val="tx1"/>
                </a:solidFill>
              </a:rPr>
              <a:t>latest version of </a:t>
            </a:r>
            <a:r>
              <a:rPr lang="en-US" sz="2000" dirty="0" smtClean="0">
                <a:solidFill>
                  <a:schemeClr val="tx1"/>
                </a:solidFill>
              </a:rPr>
              <a:t>Incoterms® </a:t>
            </a:r>
            <a:r>
              <a:rPr lang="en-US" sz="2000" dirty="0">
                <a:solidFill>
                  <a:schemeClr val="tx1"/>
                </a:solidFill>
              </a:rPr>
              <a:t>rules is dated </a:t>
            </a:r>
            <a:r>
              <a:rPr lang="en-US" sz="2000" dirty="0" smtClean="0">
                <a:solidFill>
                  <a:schemeClr val="tx1"/>
                </a:solidFill>
              </a:rPr>
              <a:t>2020</a:t>
            </a:r>
            <a:r>
              <a:rPr lang="en-US" sz="2000" dirty="0">
                <a:solidFill>
                  <a:schemeClr val="tx1"/>
                </a:solidFill>
              </a:rPr>
              <a:t>, and was implemented </a:t>
            </a:r>
            <a:r>
              <a:rPr lang="en-US" sz="2000" dirty="0" smtClean="0">
                <a:solidFill>
                  <a:schemeClr val="tx1"/>
                </a:solidFill>
              </a:rPr>
              <a:t>01/01/2020.</a:t>
            </a:r>
            <a:endParaRPr lang="en-US" sz="2000" b="1" dirty="0">
              <a:solidFill>
                <a:schemeClr val="tx1"/>
              </a:solidFill>
            </a:endParaRPr>
          </a:p>
          <a:p>
            <a:pPr marL="0" indent="0">
              <a:buNone/>
            </a:pPr>
            <a:r>
              <a:rPr lang="en-US" sz="2000" dirty="0" smtClean="0">
                <a:solidFill>
                  <a:schemeClr val="tx1"/>
                </a:solidFill>
              </a:rPr>
              <a:t>Incoterms rules follow international trade practices and are always reflecting the way shipping is conducted. The changes implemented in 2010 were significant, but were designed to facilitate the division of responsibilities between the exporter and the importer. The 2020 version made only two slight modifications.</a:t>
            </a:r>
            <a:endParaRPr lang="en-US" sz="2000" dirty="0">
              <a:solidFill>
                <a:schemeClr val="tx1"/>
              </a:solidFill>
            </a:endParaRPr>
          </a:p>
        </p:txBody>
      </p:sp>
    </p:spTree>
    <p:extLst>
      <p:ext uri="{BB962C8B-B14F-4D97-AF65-F5344CB8AC3E}">
        <p14:creationId xmlns:p14="http://schemas.microsoft.com/office/powerpoint/2010/main" val="51661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Incoterms® Rules 2020</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000" dirty="0" smtClean="0">
                <a:solidFill>
                  <a:schemeClr val="tx1"/>
                </a:solidFill>
              </a:rPr>
              <a:t>Incoterms® </a:t>
            </a:r>
            <a:r>
              <a:rPr lang="en-US" sz="2000" dirty="0">
                <a:solidFill>
                  <a:schemeClr val="tx1"/>
                </a:solidFill>
              </a:rPr>
              <a:t>rules formally define the following aspects of an international sale:</a:t>
            </a:r>
          </a:p>
          <a:p>
            <a:pPr marL="742950" lvl="1" indent="-285750"/>
            <a:r>
              <a:rPr lang="en-US" dirty="0" smtClean="0">
                <a:solidFill>
                  <a:schemeClr val="tx1"/>
                </a:solidFill>
              </a:rPr>
              <a:t>Which </a:t>
            </a:r>
            <a:r>
              <a:rPr lang="en-US" dirty="0">
                <a:solidFill>
                  <a:schemeClr val="tx1"/>
                </a:solidFill>
              </a:rPr>
              <a:t>tasks will be performed by the exporter</a:t>
            </a:r>
          </a:p>
          <a:p>
            <a:pPr marL="742950" lvl="1" indent="-285750"/>
            <a:r>
              <a:rPr lang="en-US" dirty="0">
                <a:solidFill>
                  <a:schemeClr val="tx1"/>
                </a:solidFill>
              </a:rPr>
              <a:t>Which tasks will be performed by the importer</a:t>
            </a:r>
          </a:p>
          <a:p>
            <a:pPr marL="742950" lvl="1" indent="-285750"/>
            <a:r>
              <a:rPr lang="en-US" dirty="0">
                <a:solidFill>
                  <a:schemeClr val="tx1"/>
                </a:solidFill>
              </a:rPr>
              <a:t>Which activities will be paid by the exporter</a:t>
            </a:r>
          </a:p>
          <a:p>
            <a:pPr marL="742950" lvl="1" indent="-285750"/>
            <a:r>
              <a:rPr lang="en-US" dirty="0">
                <a:solidFill>
                  <a:schemeClr val="tx1"/>
                </a:solidFill>
              </a:rPr>
              <a:t>Which activities will be paid by the importer</a:t>
            </a:r>
          </a:p>
          <a:p>
            <a:pPr marL="742950" lvl="1" indent="-285750"/>
            <a:r>
              <a:rPr lang="en-US" dirty="0" smtClean="0">
                <a:solidFill>
                  <a:schemeClr val="tx1"/>
                </a:solidFill>
              </a:rPr>
              <a:t>The exact point at which the responsibility for the goods transfers from the exporter to the importer</a:t>
            </a:r>
          </a:p>
          <a:p>
            <a:pPr marL="0" indent="0">
              <a:buNone/>
            </a:pPr>
            <a:r>
              <a:rPr lang="en-US" sz="2000" dirty="0" smtClean="0">
                <a:solidFill>
                  <a:schemeClr val="tx1"/>
                </a:solidFill>
              </a:rPr>
              <a:t>There </a:t>
            </a:r>
            <a:r>
              <a:rPr lang="en-US" sz="2000" dirty="0">
                <a:solidFill>
                  <a:schemeClr val="tx1"/>
                </a:solidFill>
              </a:rPr>
              <a:t>are 11 different </a:t>
            </a:r>
            <a:r>
              <a:rPr lang="en-US" sz="2000" dirty="0" smtClean="0">
                <a:solidFill>
                  <a:schemeClr val="tx1"/>
                </a:solidFill>
              </a:rPr>
              <a:t>Incoterms® </a:t>
            </a:r>
            <a:r>
              <a:rPr lang="en-US" sz="2000" dirty="0">
                <a:solidFill>
                  <a:schemeClr val="tx1"/>
                </a:solidFill>
              </a:rPr>
              <a:t>rules, all abbreviated </a:t>
            </a:r>
            <a:r>
              <a:rPr lang="en-US" sz="2000" dirty="0" smtClean="0">
                <a:solidFill>
                  <a:schemeClr val="tx1"/>
                </a:solidFill>
              </a:rPr>
              <a:t>   with </a:t>
            </a:r>
            <a:r>
              <a:rPr lang="en-US" sz="2000" dirty="0">
                <a:solidFill>
                  <a:schemeClr val="tx1"/>
                </a:solidFill>
              </a:rPr>
              <a:t>a </a:t>
            </a:r>
            <a:r>
              <a:rPr lang="en-US" sz="2000" dirty="0" smtClean="0">
                <a:solidFill>
                  <a:schemeClr val="tx1"/>
                </a:solidFill>
              </a:rPr>
              <a:t>3-letter </a:t>
            </a:r>
            <a:r>
              <a:rPr lang="en-US" sz="2000" dirty="0">
                <a:solidFill>
                  <a:schemeClr val="tx1"/>
                </a:solidFill>
              </a:rPr>
              <a:t>acronym, such as EXW, DAP, FOB, and so on.</a:t>
            </a:r>
          </a:p>
          <a:p>
            <a:pPr marL="0" indent="0">
              <a:buNone/>
            </a:pPr>
            <a:endParaRPr lang="en-US" sz="2000" dirty="0">
              <a:solidFill>
                <a:schemeClr val="tx1"/>
              </a:solidFill>
            </a:endParaRPr>
          </a:p>
        </p:txBody>
      </p:sp>
    </p:spTree>
    <p:extLst>
      <p:ext uri="{BB962C8B-B14F-4D97-AF65-F5344CB8AC3E}">
        <p14:creationId xmlns:p14="http://schemas.microsoft.com/office/powerpoint/2010/main" val="308106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Choice of an Incoterms® Rule</a:t>
            </a:r>
            <a:endParaRPr lang="en-US" dirty="0">
              <a:solidFill>
                <a:schemeClr val="tx1"/>
              </a:solidFill>
            </a:endParaRPr>
          </a:p>
        </p:txBody>
      </p:sp>
      <p:sp>
        <p:nvSpPr>
          <p:cNvPr id="3" name="Content Placeholder 2"/>
          <p:cNvSpPr>
            <a:spLocks noGrp="1"/>
          </p:cNvSpPr>
          <p:nvPr>
            <p:ph idx="1"/>
          </p:nvPr>
        </p:nvSpPr>
        <p:spPr>
          <a:xfrm>
            <a:off x="498475" y="1981200"/>
            <a:ext cx="7403580" cy="4144963"/>
          </a:xfrm>
        </p:spPr>
        <p:txBody>
          <a:bodyPr/>
          <a:lstStyle/>
          <a:p>
            <a:pPr marL="0" indent="0">
              <a:buNone/>
            </a:pPr>
            <a:r>
              <a:rPr lang="en-US" sz="2000" dirty="0">
                <a:solidFill>
                  <a:schemeClr val="tx1"/>
                </a:solidFill>
              </a:rPr>
              <a:t>Choosing the correct </a:t>
            </a:r>
            <a:r>
              <a:rPr lang="en-US" sz="2000" dirty="0" smtClean="0">
                <a:solidFill>
                  <a:schemeClr val="tx1"/>
                </a:solidFill>
              </a:rPr>
              <a:t>Incoterms® </a:t>
            </a:r>
            <a:r>
              <a:rPr lang="en-US" sz="2000" dirty="0">
                <a:solidFill>
                  <a:schemeClr val="tx1"/>
                </a:solidFill>
              </a:rPr>
              <a:t>rule depends on which export strategy a company is following. The following factors are particularly important</a:t>
            </a:r>
            <a:r>
              <a:rPr lang="en-US" sz="2000" dirty="0" smtClean="0">
                <a:solidFill>
                  <a:schemeClr val="tx1"/>
                </a:solidFill>
              </a:rPr>
              <a:t>:</a:t>
            </a:r>
            <a:endParaRPr lang="en-US" sz="2000" dirty="0">
              <a:solidFill>
                <a:schemeClr val="tx1"/>
              </a:solidFill>
            </a:endParaRPr>
          </a:p>
          <a:p>
            <a:pPr marL="742950" lvl="1" indent="-285750"/>
            <a:r>
              <a:rPr lang="en-US" dirty="0">
                <a:solidFill>
                  <a:schemeClr val="tx1"/>
                </a:solidFill>
              </a:rPr>
              <a:t>The type of product being sold (weight, volume, perishability, value, sensitivity to temperature changes, and so on)</a:t>
            </a:r>
          </a:p>
          <a:p>
            <a:pPr marL="742950" lvl="1" indent="-285750"/>
            <a:r>
              <a:rPr lang="en-US" dirty="0">
                <a:solidFill>
                  <a:schemeClr val="tx1"/>
                </a:solidFill>
              </a:rPr>
              <a:t>The method of shipment</a:t>
            </a:r>
          </a:p>
          <a:p>
            <a:pPr marL="742950" lvl="1" indent="-285750"/>
            <a:r>
              <a:rPr lang="en-US" dirty="0">
                <a:solidFill>
                  <a:schemeClr val="tx1"/>
                </a:solidFill>
              </a:rPr>
              <a:t>The ability and willingness of either of the exporter and importer to perform the tasks involved</a:t>
            </a:r>
          </a:p>
          <a:p>
            <a:pPr marL="742950" lvl="1" indent="-285750"/>
            <a:r>
              <a:rPr lang="en-US" dirty="0">
                <a:solidFill>
                  <a:schemeClr val="tx1"/>
                </a:solidFill>
              </a:rPr>
              <a:t>The amount of trust placed by either of the parties </a:t>
            </a:r>
            <a:r>
              <a:rPr lang="en-US" dirty="0" smtClean="0">
                <a:solidFill>
                  <a:schemeClr val="tx1"/>
                </a:solidFill>
              </a:rPr>
              <a:t>in the other party</a:t>
            </a: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235482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Incoterms® Rules</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sz="2000" dirty="0">
                <a:solidFill>
                  <a:schemeClr val="tx1"/>
                </a:solidFill>
              </a:rPr>
              <a:t>The International Chamber of Commerce specifies that there are two groups of Incoterms rules:</a:t>
            </a:r>
          </a:p>
          <a:p>
            <a:r>
              <a:rPr lang="en-US" sz="2000" dirty="0" smtClean="0">
                <a:solidFill>
                  <a:schemeClr val="tx1"/>
                </a:solidFill>
              </a:rPr>
              <a:t>Seven </a:t>
            </a:r>
            <a:r>
              <a:rPr lang="en-US" sz="2000" dirty="0">
                <a:solidFill>
                  <a:schemeClr val="tx1"/>
                </a:solidFill>
              </a:rPr>
              <a:t>Incoterms rules that can be used for any means of transportation (ocean, road, air, train). </a:t>
            </a:r>
            <a:endParaRPr lang="en-US" sz="2000" dirty="0" smtClean="0">
              <a:solidFill>
                <a:schemeClr val="tx1"/>
              </a:solidFill>
            </a:endParaRPr>
          </a:p>
          <a:p>
            <a:r>
              <a:rPr lang="en-US" sz="2000" dirty="0" smtClean="0">
                <a:solidFill>
                  <a:schemeClr val="tx1"/>
                </a:solidFill>
              </a:rPr>
              <a:t>Four </a:t>
            </a:r>
            <a:r>
              <a:rPr lang="en-US" sz="2000" dirty="0">
                <a:solidFill>
                  <a:schemeClr val="tx1"/>
                </a:solidFill>
              </a:rPr>
              <a:t>Incoterms rules that can only be used for ocean transportation (these are the oldest terms of trade).</a:t>
            </a:r>
          </a:p>
          <a:p>
            <a:endParaRPr lang="en-US" dirty="0"/>
          </a:p>
        </p:txBody>
      </p:sp>
    </p:spTree>
    <p:extLst>
      <p:ext uri="{BB962C8B-B14F-4D97-AF65-F5344CB8AC3E}">
        <p14:creationId xmlns:p14="http://schemas.microsoft.com/office/powerpoint/2010/main" val="278089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Incoterms® Rules</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2252799075"/>
              </p:ext>
            </p:extLst>
          </p:nvPr>
        </p:nvGraphicFramePr>
        <p:xfrm>
          <a:off x="1524000" y="1545608"/>
          <a:ext cx="6096000" cy="437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1123666" y="4307917"/>
            <a:ext cx="6496334" cy="45719"/>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050877" y="1545607"/>
            <a:ext cx="457200" cy="2762309"/>
          </a:xfrm>
          <a:prstGeom prst="roundRect">
            <a:avLst/>
          </a:prstGeom>
          <a:solidFill>
            <a:schemeClr val="bg1">
              <a:alpha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srgbClr val="000000"/>
                </a:solidFill>
                <a:latin typeface="Lucida Bright" pitchFamily="18" charset="0"/>
              </a:rPr>
              <a:t>Any mode of Transportation</a:t>
            </a:r>
            <a:endParaRPr lang="en-US" sz="1400" dirty="0">
              <a:solidFill>
                <a:srgbClr val="000000"/>
              </a:solidFill>
              <a:latin typeface="Lucida Bright" pitchFamily="18" charset="0"/>
            </a:endParaRPr>
          </a:p>
        </p:txBody>
      </p:sp>
      <p:sp>
        <p:nvSpPr>
          <p:cNvPr id="9" name="Rounded Rectangle 8"/>
          <p:cNvSpPr/>
          <p:nvPr/>
        </p:nvSpPr>
        <p:spPr>
          <a:xfrm>
            <a:off x="1053151" y="4353636"/>
            <a:ext cx="457200" cy="1567975"/>
          </a:xfrm>
          <a:prstGeom prst="roundRect">
            <a:avLst/>
          </a:prstGeom>
          <a:solidFill>
            <a:schemeClr val="bg1">
              <a:alpha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srgbClr val="000000"/>
                </a:solidFill>
                <a:latin typeface="Lucida Bright" pitchFamily="18" charset="0"/>
              </a:rPr>
              <a:t>Ocean Transportation</a:t>
            </a:r>
            <a:endParaRPr lang="en-US" sz="1400" dirty="0">
              <a:solidFill>
                <a:srgbClr val="000000"/>
              </a:solidFill>
              <a:latin typeface="Lucida Bright" pitchFamily="18" charset="0"/>
            </a:endParaRPr>
          </a:p>
        </p:txBody>
      </p:sp>
    </p:spTree>
    <p:extLst>
      <p:ext uri="{BB962C8B-B14F-4D97-AF65-F5344CB8AC3E}">
        <p14:creationId xmlns:p14="http://schemas.microsoft.com/office/powerpoint/2010/main" val="1589624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5.potx" id="{82589DE3-45F7-4DDC-894F-BC106449E747}" vid="{A83B99E5-CD1C-4C58-A68C-A097F29B639D}"/>
    </a:ext>
  </a:ext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20.potx" id="{422EA45A-5EB4-45FF-A114-A1CD9177C678}" vid="{F319DE8B-3C52-4E32-B830-834D7292B251}"/>
    </a:ext>
  </a:extLst>
</a:theme>
</file>

<file path=docProps/app.xml><?xml version="1.0" encoding="utf-8"?>
<Properties xmlns="http://schemas.openxmlformats.org/officeDocument/2006/extended-properties" xmlns:vt="http://schemas.openxmlformats.org/officeDocument/2006/docPropsVTypes">
  <Template/>
  <TotalTime>1231</TotalTime>
  <Words>3631</Words>
  <Application>Microsoft Office PowerPoint</Application>
  <PresentationFormat>On-screen Show (4:3)</PresentationFormat>
  <Paragraphs>317</Paragraphs>
  <Slides>48</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48</vt:i4>
      </vt:variant>
    </vt:vector>
  </HeadingPairs>
  <TitlesOfParts>
    <vt:vector size="57" baseType="lpstr">
      <vt:lpstr>Arial</vt:lpstr>
      <vt:lpstr>Calibri</vt:lpstr>
      <vt:lpstr>Lucida Bright</vt:lpstr>
      <vt:lpstr>Office Theme</vt:lpstr>
      <vt:lpstr>Office Theme</vt:lpstr>
      <vt:lpstr>Office Theme</vt:lpstr>
      <vt:lpstr>Office Theme</vt:lpstr>
      <vt:lpstr>chapter6</vt:lpstr>
      <vt:lpstr>Theme1</vt:lpstr>
      <vt:lpstr>Chapter 6 International Terms of Trade with New 2020 Incoterms</vt:lpstr>
      <vt:lpstr>International Terms of Trade— Incoterms® Rules</vt:lpstr>
      <vt:lpstr>International Terms of Trade— Incoterms® Rules</vt:lpstr>
      <vt:lpstr>International Terms of Trade</vt:lpstr>
      <vt:lpstr>International Commerce Terms Incoterms® Rules</vt:lpstr>
      <vt:lpstr>Incoterms® Rules 2020</vt:lpstr>
      <vt:lpstr>Choice of an Incoterms® Rule</vt:lpstr>
      <vt:lpstr>Incoterms® Rules</vt:lpstr>
      <vt:lpstr>Incoterms® Rules</vt:lpstr>
      <vt:lpstr>Incoterms® Rules</vt:lpstr>
      <vt:lpstr>Ex-Works (EXW)</vt:lpstr>
      <vt:lpstr>Ex-Works (EXW)</vt:lpstr>
      <vt:lpstr>PowerPoint Presentation</vt:lpstr>
      <vt:lpstr>Free Carrier (FCA)</vt:lpstr>
      <vt:lpstr>Free Carrier (FCA)</vt:lpstr>
      <vt:lpstr>Free Carrier (FCA)</vt:lpstr>
      <vt:lpstr>Carriage Paid To</vt:lpstr>
      <vt:lpstr>Carriage Paid To (CPT)</vt:lpstr>
      <vt:lpstr>PowerPoint Presentation</vt:lpstr>
      <vt:lpstr>Carriage and Insurance Paid To (CIP)</vt:lpstr>
      <vt:lpstr>Carriage and Insurance Paid To (CIP)</vt:lpstr>
      <vt:lpstr>Carriage and Insurance Paid To (CIP)</vt:lpstr>
      <vt:lpstr>Delivered At Place (DAP)</vt:lpstr>
      <vt:lpstr>Delivered At Place (DAP)</vt:lpstr>
      <vt:lpstr>Delivered At Place (DAP)</vt:lpstr>
      <vt:lpstr>Delivered at Place, Unloaded (DPU)</vt:lpstr>
      <vt:lpstr>Delivered At Place, Unloaded (DPU)</vt:lpstr>
      <vt:lpstr>Delivered At Place, Unloaded (DPU)</vt:lpstr>
      <vt:lpstr>PowerPoint Presentation</vt:lpstr>
      <vt:lpstr>Delivered Duty Paid (DDP)</vt:lpstr>
      <vt:lpstr>Delivered Duty Paid (DDP)</vt:lpstr>
      <vt:lpstr>Free Alongside Ship (FAS)</vt:lpstr>
      <vt:lpstr>Free Alongside Ship (FAS)</vt:lpstr>
      <vt:lpstr>PowerPoint Presentation</vt:lpstr>
      <vt:lpstr>Free On Board (FOB)</vt:lpstr>
      <vt:lpstr>Free On Board (FOB)</vt:lpstr>
      <vt:lpstr>Cost and Freight (CFR)</vt:lpstr>
      <vt:lpstr>Cost and Freight (CFR)</vt:lpstr>
      <vt:lpstr>PowerPoint Presentation</vt:lpstr>
      <vt:lpstr>Cost, Insurance and Freight (CIF)</vt:lpstr>
      <vt:lpstr>Cost, Insurance and Freight (CIF)</vt:lpstr>
      <vt:lpstr>Cost, Insurance and Freight (CIF)</vt:lpstr>
      <vt:lpstr>Incoterms® Rules in Domestic Trade</vt:lpstr>
      <vt:lpstr>Electronic Data Interchange (EDI)</vt:lpstr>
      <vt:lpstr>Common Errors in Incoterms® Rules Usage (I)</vt:lpstr>
      <vt:lpstr>Common Errors in Incoterms® Rules Usage (II)</vt:lpstr>
      <vt:lpstr>Common Errors in Incoterms® Rules Usage (III)</vt:lpstr>
      <vt:lpstr>Incoterms® Rules as a Strategic Advantage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International Trade</dc:title>
  <dc:creator>Pierre</dc:creator>
  <cp:lastModifiedBy>Pierre David</cp:lastModifiedBy>
  <cp:revision>47</cp:revision>
  <dcterms:created xsi:type="dcterms:W3CDTF">2013-08-07T11:53:39Z</dcterms:created>
  <dcterms:modified xsi:type="dcterms:W3CDTF">2019-10-20T12:37:22Z</dcterms:modified>
</cp:coreProperties>
</file>